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70" r:id="rId2"/>
    <p:sldId id="257" r:id="rId3"/>
    <p:sldId id="258" r:id="rId4"/>
    <p:sldId id="259" r:id="rId5"/>
    <p:sldId id="267" r:id="rId6"/>
    <p:sldId id="261" r:id="rId7"/>
    <p:sldId id="262" r:id="rId8"/>
    <p:sldId id="268" r:id="rId9"/>
    <p:sldId id="269" r:id="rId10"/>
    <p:sldId id="271" r:id="rId11"/>
    <p:sldId id="265" r:id="rId12"/>
    <p:sldId id="266" r:id="rId13"/>
  </p:sldIdLst>
  <p:sldSz cx="9144000" cy="6858000" type="screen4x3"/>
  <p:notesSz cx="6858000" cy="9144000"/>
  <p:embeddedFontLst>
    <p:embeddedFont>
      <p:font typeface="Tahoma" panose="020B0604030504040204" pitchFamily="34" charset="0"/>
      <p:regular r:id="rId15"/>
      <p:bold r:id="rId16"/>
    </p:embeddedFont>
    <p:embeddedFont>
      <p:font typeface="Merriweather" panose="020B060402020202020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4C4776-A431-4F6C-A4EE-9D33444A8BB2}">
  <a:tblStyle styleId="{FA4C4776-A431-4F6C-A4EE-9D33444A8BB2}"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80218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267480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355641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271548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25" y="0"/>
            <a:ext cx="9144250" cy="5863987"/>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Shape 11"/>
          <p:cNvSpPr txBox="1">
            <a:spLocks noGrp="1"/>
          </p:cNvSpPr>
          <p:nvPr>
            <p:ph type="ctrTitle"/>
          </p:nvPr>
        </p:nvSpPr>
        <p:spPr>
          <a:xfrm>
            <a:off x="311700" y="719633"/>
            <a:ext cx="8520600" cy="1710000"/>
          </a:xfrm>
          <a:prstGeom prst="rect">
            <a:avLst/>
          </a:prstGeom>
        </p:spPr>
        <p:txBody>
          <a:bodyPr wrap="square" lIns="91425" tIns="91425" rIns="91425" bIns="91425" anchor="t" anchorCtr="0"/>
          <a:lstStyle>
            <a:lvl1pPr lvl="0">
              <a:spcBef>
                <a:spcPts val="0"/>
              </a:spcBef>
              <a:buSzPts val="3600"/>
              <a:buNone/>
              <a:defRPr sz="3600"/>
            </a:lvl1pPr>
            <a:lvl2pPr lvl="1">
              <a:spcBef>
                <a:spcPts val="0"/>
              </a:spcBef>
              <a:buSzPts val="3600"/>
              <a:buNone/>
              <a:defRPr sz="3600"/>
            </a:lvl2pPr>
            <a:lvl3pPr lvl="2">
              <a:spcBef>
                <a:spcPts val="0"/>
              </a:spcBef>
              <a:buSzPts val="3600"/>
              <a:buNone/>
              <a:defRPr sz="3600"/>
            </a:lvl3pPr>
            <a:lvl4pPr lvl="3">
              <a:spcBef>
                <a:spcPts val="0"/>
              </a:spcBef>
              <a:buSzPts val="3600"/>
              <a:buNone/>
              <a:defRPr sz="3600"/>
            </a:lvl4pPr>
            <a:lvl5pPr lvl="4">
              <a:spcBef>
                <a:spcPts val="0"/>
              </a:spcBef>
              <a:buSzPts val="3600"/>
              <a:buNone/>
              <a:defRPr sz="3600"/>
            </a:lvl5pPr>
            <a:lvl6pPr lvl="5">
              <a:spcBef>
                <a:spcPts val="0"/>
              </a:spcBef>
              <a:buSzPts val="3600"/>
              <a:buNone/>
              <a:defRPr sz="3600"/>
            </a:lvl6pPr>
            <a:lvl7pPr lvl="6">
              <a:spcBef>
                <a:spcPts val="0"/>
              </a:spcBef>
              <a:buSzPts val="3600"/>
              <a:buNone/>
              <a:defRPr sz="3600"/>
            </a:lvl7pPr>
            <a:lvl8pPr lvl="7">
              <a:spcBef>
                <a:spcPts val="0"/>
              </a:spcBef>
              <a:buSzPts val="3600"/>
              <a:buNone/>
              <a:defRPr sz="3600"/>
            </a:lvl8pPr>
            <a:lvl9pPr lvl="8">
              <a:spcBef>
                <a:spcPts val="0"/>
              </a:spcBef>
              <a:buSzPts val="3600"/>
              <a:buNone/>
              <a:defRPr sz="3600"/>
            </a:lvl9pPr>
          </a:lstStyle>
          <a:p>
            <a:endParaRPr/>
          </a:p>
        </p:txBody>
      </p:sp>
      <p:sp>
        <p:nvSpPr>
          <p:cNvPr id="12" name="Shape 12"/>
          <p:cNvSpPr txBox="1">
            <a:spLocks noGrp="1"/>
          </p:cNvSpPr>
          <p:nvPr>
            <p:ph type="subTitle" idx="1"/>
          </p:nvPr>
        </p:nvSpPr>
        <p:spPr>
          <a:xfrm>
            <a:off x="311700" y="2504747"/>
            <a:ext cx="4242600" cy="984300"/>
          </a:xfrm>
          <a:prstGeom prst="rect">
            <a:avLst/>
          </a:prstGeom>
        </p:spPr>
        <p:txBody>
          <a:bodyPr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Shape 13"/>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a:t>Click to edit Master title style</a:t>
            </a:r>
          </a:p>
        </p:txBody>
      </p:sp>
      <p:sp>
        <p:nvSpPr>
          <p:cNvPr id="3" name="Content Placeholder 2"/>
          <p:cNvSpPr>
            <a:spLocks noGrp="1"/>
          </p:cNvSpPr>
          <p:nvPr>
            <p:ph idx="1"/>
          </p:nvPr>
        </p:nvSpPr>
        <p:spPr>
          <a:xfrm>
            <a:off x="457200" y="1600200"/>
            <a:ext cx="7620000" cy="48006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16200000">
            <a:off x="7551352" y="705094"/>
            <a:ext cx="2438399" cy="365760"/>
          </a:xfrm>
        </p:spPr>
        <p:txBody>
          <a:bodyPr/>
          <a:lstStyle>
            <a:lvl1pPr>
              <a:defRPr/>
            </a:lvl1pPr>
          </a:lstStyle>
          <a:p>
            <a:r>
              <a:rPr lang="en-US"/>
              <a:t>16/12/2017</a:t>
            </a:r>
          </a:p>
        </p:txBody>
      </p:sp>
      <p:sp>
        <p:nvSpPr>
          <p:cNvPr id="5" name="Footer Placeholder 4"/>
          <p:cNvSpPr>
            <a:spLocks noGrp="1"/>
          </p:cNvSpPr>
          <p:nvPr>
            <p:ph type="ftr" sz="quarter" idx="11"/>
          </p:nvPr>
        </p:nvSpPr>
        <p:spPr>
          <a:xfrm rot="16200000">
            <a:off x="7586911" y="3107934"/>
            <a:ext cx="2367281" cy="365760"/>
          </a:xfrm>
        </p:spPr>
        <p:txBody>
          <a:bodyPr/>
          <a:lstStyle/>
          <a:p>
            <a:r>
              <a:rPr lang="en-US" err="1"/>
              <a:t>Đầu</a:t>
            </a:r>
            <a:r>
              <a:rPr lang="en-US"/>
              <a:t> t</a:t>
            </a:r>
            <a:r>
              <a:rPr lang="vi-VN"/>
              <a:t>ư</a:t>
            </a:r>
            <a:r>
              <a:rPr lang="en-US"/>
              <a:t> 100 – </a:t>
            </a:r>
            <a:r>
              <a:rPr lang="en-US" err="1"/>
              <a:t>Lãi</a:t>
            </a:r>
            <a:r>
              <a:rPr lang="en-US"/>
              <a:t> 30 – 1 Deal</a:t>
            </a:r>
          </a:p>
        </p:txBody>
      </p:sp>
      <p:sp>
        <p:nvSpPr>
          <p:cNvPr id="6" name="Slide Number Placeholder 5"/>
          <p:cNvSpPr>
            <a:spLocks noGrp="1"/>
          </p:cNvSpPr>
          <p:nvPr>
            <p:ph type="sldNum" sz="quarter" idx="12"/>
          </p:nvPr>
        </p:nvSpPr>
        <p:spPr>
          <a:xfrm>
            <a:off x="8535948" y="6266230"/>
            <a:ext cx="548640" cy="396240"/>
          </a:xfrm>
        </p:spPr>
        <p:txBody>
          <a:bodyPr/>
          <a:lstStyle>
            <a:lvl1pPr>
              <a:defRPr/>
            </a:lvl1pPr>
          </a:lstStyle>
          <a:p>
            <a:fld id="{EB3ED84A-EE8C-4D9D-8C07-6F23B786B647}" type="slidenum">
              <a:rPr lang="en-US" smtClean="0"/>
              <a:pPr/>
              <a:t>‹#›</a:t>
            </a:fld>
            <a:endParaRPr lang="en-US"/>
          </a:p>
        </p:txBody>
      </p:sp>
      <p:pic>
        <p:nvPicPr>
          <p:cNvPr id="7" name="Picture 6" descr="A picture containing clipart&#10;&#10;Description generated with high confidence">
            <a:extLst>
              <a:ext uri="{FF2B5EF4-FFF2-40B4-BE49-F238E27FC236}">
                <a16:creationId xmlns:a16="http://schemas.microsoft.com/office/drawing/2014/main" id="{B133524E-7179-4D25-98CD-D146BD21DA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51" y="6266230"/>
            <a:ext cx="1971249" cy="604600"/>
          </a:xfrm>
          <a:prstGeom prst="rect">
            <a:avLst/>
          </a:prstGeom>
        </p:spPr>
      </p:pic>
      <p:pic>
        <p:nvPicPr>
          <p:cNvPr id="13" name="Picture 12">
            <a:extLst>
              <a:ext uri="{FF2B5EF4-FFF2-40B4-BE49-F238E27FC236}">
                <a16:creationId xmlns:a16="http://schemas.microsoft.com/office/drawing/2014/main" id="{E4451A5E-C152-4CE1-A83D-BCFE38CDB9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7867841" y="4857559"/>
            <a:ext cx="1883656" cy="550537"/>
          </a:xfrm>
          <a:prstGeom prst="rect">
            <a:avLst/>
          </a:prstGeom>
        </p:spPr>
      </p:pic>
    </p:spTree>
    <p:extLst>
      <p:ext uri="{BB962C8B-B14F-4D97-AF65-F5344CB8AC3E}">
        <p14:creationId xmlns:p14="http://schemas.microsoft.com/office/powerpoint/2010/main" val="97132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p:nvPr/>
        </p:nvSpPr>
        <p:spPr>
          <a:xfrm>
            <a:off x="0" y="64132"/>
            <a:ext cx="9144250" cy="5863987"/>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5863987"/>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Shape 17"/>
          <p:cNvSpPr txBox="1">
            <a:spLocks noGrp="1"/>
          </p:cNvSpPr>
          <p:nvPr>
            <p:ph type="title"/>
          </p:nvPr>
        </p:nvSpPr>
        <p:spPr>
          <a:xfrm>
            <a:off x="311700" y="719633"/>
            <a:ext cx="8520600" cy="1710000"/>
          </a:xfrm>
          <a:prstGeom prst="rect">
            <a:avLst/>
          </a:prstGeom>
        </p:spPr>
        <p:txBody>
          <a:bodyPr wrap="square" lIns="91425" tIns="91425" rIns="91425" bIns="91425" anchor="t" anchorCtr="0"/>
          <a:lstStyle>
            <a:lvl1pPr lvl="0">
              <a:spcBef>
                <a:spcPts val="0"/>
              </a:spcBef>
              <a:buSzPts val="3600"/>
              <a:buNone/>
              <a:defRPr sz="3600"/>
            </a:lvl1pPr>
            <a:lvl2pPr lvl="1">
              <a:spcBef>
                <a:spcPts val="0"/>
              </a:spcBef>
              <a:buSzPts val="3600"/>
              <a:buNone/>
              <a:defRPr sz="3600"/>
            </a:lvl2pPr>
            <a:lvl3pPr lvl="2">
              <a:spcBef>
                <a:spcPts val="0"/>
              </a:spcBef>
              <a:buSzPts val="3600"/>
              <a:buNone/>
              <a:defRPr sz="3600"/>
            </a:lvl3pPr>
            <a:lvl4pPr lvl="3">
              <a:spcBef>
                <a:spcPts val="0"/>
              </a:spcBef>
              <a:buSzPts val="3600"/>
              <a:buNone/>
              <a:defRPr sz="3600"/>
            </a:lvl4pPr>
            <a:lvl5pPr lvl="4">
              <a:spcBef>
                <a:spcPts val="0"/>
              </a:spcBef>
              <a:buSzPts val="3600"/>
              <a:buNone/>
              <a:defRPr sz="3600"/>
            </a:lvl5pPr>
            <a:lvl6pPr lvl="5">
              <a:spcBef>
                <a:spcPts val="0"/>
              </a:spcBef>
              <a:buSzPts val="3600"/>
              <a:buNone/>
              <a:defRPr sz="3600"/>
            </a:lvl6pPr>
            <a:lvl7pPr lvl="6">
              <a:spcBef>
                <a:spcPts val="0"/>
              </a:spcBef>
              <a:buSzPts val="3600"/>
              <a:buNone/>
              <a:defRPr sz="3600"/>
            </a:lvl7pPr>
            <a:lvl8pPr lvl="7">
              <a:spcBef>
                <a:spcPts val="0"/>
              </a:spcBef>
              <a:buSzPts val="3600"/>
              <a:buNone/>
              <a:defRPr sz="3600"/>
            </a:lvl8pPr>
            <a:lvl9pPr lvl="8">
              <a:spcBef>
                <a:spcPts val="0"/>
              </a:spcBef>
              <a:buSzPts val="3600"/>
              <a:buNone/>
              <a:defRPr sz="3600"/>
            </a:lvl9pPr>
          </a:lstStyle>
          <a:p>
            <a:endParaRPr/>
          </a:p>
        </p:txBody>
      </p:sp>
      <p:sp>
        <p:nvSpPr>
          <p:cNvPr id="18" name="Shape 18"/>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sp>
        <p:nvSpPr>
          <p:cNvPr id="27" name="Shape 27"/>
          <p:cNvSpPr/>
          <p:nvPr/>
        </p:nvSpPr>
        <p:spPr>
          <a:xfrm>
            <a:off x="0" y="0"/>
            <a:ext cx="9144000" cy="17028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28" name="Shape 28"/>
          <p:cNvSpPr txBox="1">
            <a:spLocks noGrp="1"/>
          </p:cNvSpPr>
          <p:nvPr>
            <p:ph type="title"/>
          </p:nvPr>
        </p:nvSpPr>
        <p:spPr>
          <a:xfrm>
            <a:off x="311725" y="667900"/>
            <a:ext cx="8520600" cy="831600"/>
          </a:xfrm>
          <a:prstGeom prst="rect">
            <a:avLst/>
          </a:prstGeom>
        </p:spPr>
        <p:txBody>
          <a:bodyPr wrap="square" lIns="91425" tIns="91425" rIns="91425" bIns="91425" anchor="t" anchorCtr="0"/>
          <a:lstStyle>
            <a:lvl1pPr lvl="0">
              <a:spcBef>
                <a:spcPts val="0"/>
              </a:spcBef>
              <a:buClr>
                <a:schemeClr val="lt1"/>
              </a:buClr>
              <a:buSzPts val="2800"/>
              <a:buNone/>
              <a:defRPr>
                <a:solidFill>
                  <a:schemeClr val="lt1"/>
                </a:solidFill>
              </a:defRPr>
            </a:lvl1pPr>
            <a:lvl2pPr lvl="1">
              <a:spcBef>
                <a:spcPts val="0"/>
              </a:spcBef>
              <a:buClr>
                <a:schemeClr val="lt1"/>
              </a:buClr>
              <a:buSzPts val="2800"/>
              <a:buNone/>
              <a:defRPr>
                <a:solidFill>
                  <a:schemeClr val="lt1"/>
                </a:solidFill>
              </a:defRPr>
            </a:lvl2pPr>
            <a:lvl3pPr lvl="2">
              <a:spcBef>
                <a:spcPts val="0"/>
              </a:spcBef>
              <a:buClr>
                <a:schemeClr val="lt1"/>
              </a:buClr>
              <a:buSzPts val="2800"/>
              <a:buNone/>
              <a:defRPr>
                <a:solidFill>
                  <a:schemeClr val="lt1"/>
                </a:solidFill>
              </a:defRPr>
            </a:lvl3pPr>
            <a:lvl4pPr lvl="3">
              <a:spcBef>
                <a:spcPts val="0"/>
              </a:spcBef>
              <a:buClr>
                <a:schemeClr val="lt1"/>
              </a:buClr>
              <a:buSzPts val="2800"/>
              <a:buNone/>
              <a:defRPr>
                <a:solidFill>
                  <a:schemeClr val="lt1"/>
                </a:solidFill>
              </a:defRPr>
            </a:lvl4pPr>
            <a:lvl5pPr lvl="4">
              <a:spcBef>
                <a:spcPts val="0"/>
              </a:spcBef>
              <a:buClr>
                <a:schemeClr val="lt1"/>
              </a:buClr>
              <a:buSzPts val="2800"/>
              <a:buNone/>
              <a:defRPr>
                <a:solidFill>
                  <a:schemeClr val="lt1"/>
                </a:solidFill>
              </a:defRPr>
            </a:lvl5pPr>
            <a:lvl6pPr lvl="5">
              <a:spcBef>
                <a:spcPts val="0"/>
              </a:spcBef>
              <a:buClr>
                <a:schemeClr val="lt1"/>
              </a:buClr>
              <a:buSzPts val="2800"/>
              <a:buNone/>
              <a:defRPr>
                <a:solidFill>
                  <a:schemeClr val="lt1"/>
                </a:solidFill>
              </a:defRPr>
            </a:lvl6pPr>
            <a:lvl7pPr lvl="6">
              <a:spcBef>
                <a:spcPts val="0"/>
              </a:spcBef>
              <a:buClr>
                <a:schemeClr val="lt1"/>
              </a:buClr>
              <a:buSzPts val="2800"/>
              <a:buNone/>
              <a:defRPr>
                <a:solidFill>
                  <a:schemeClr val="lt1"/>
                </a:solidFill>
              </a:defRPr>
            </a:lvl7pPr>
            <a:lvl8pPr lvl="7">
              <a:spcBef>
                <a:spcPts val="0"/>
              </a:spcBef>
              <a:buClr>
                <a:schemeClr val="lt1"/>
              </a:buClr>
              <a:buSzPts val="2800"/>
              <a:buNone/>
              <a:defRPr>
                <a:solidFill>
                  <a:schemeClr val="lt1"/>
                </a:solidFill>
              </a:defRPr>
            </a:lvl8pPr>
            <a:lvl9pPr lvl="8">
              <a:spcBef>
                <a:spcPts val="0"/>
              </a:spcBef>
              <a:buClr>
                <a:schemeClr val="lt1"/>
              </a:buClr>
              <a:buSzPts val="2800"/>
              <a:buNone/>
              <a:defRPr>
                <a:solidFill>
                  <a:schemeClr val="lt1"/>
                </a:solidFill>
              </a:defRPr>
            </a:lvl9pPr>
          </a:lstStyle>
          <a:p>
            <a:endParaRPr/>
          </a:p>
        </p:txBody>
      </p:sp>
      <p:sp>
        <p:nvSpPr>
          <p:cNvPr id="29" name="Shape 29"/>
          <p:cNvSpPr txBox="1">
            <a:spLocks noGrp="1"/>
          </p:cNvSpPr>
          <p:nvPr>
            <p:ph type="body" idx="1"/>
          </p:nvPr>
        </p:nvSpPr>
        <p:spPr>
          <a:xfrm>
            <a:off x="311700" y="2007600"/>
            <a:ext cx="3999900" cy="41016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30" name="Shape 30"/>
          <p:cNvSpPr txBox="1">
            <a:spLocks noGrp="1"/>
          </p:cNvSpPr>
          <p:nvPr>
            <p:ph type="body" idx="2"/>
          </p:nvPr>
        </p:nvSpPr>
        <p:spPr>
          <a:xfrm>
            <a:off x="4832400" y="2007600"/>
            <a:ext cx="3999900" cy="41016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a:off x="0" y="0"/>
            <a:ext cx="9144000" cy="17028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34" name="Shape 34"/>
          <p:cNvSpPr txBox="1">
            <a:spLocks noGrp="1"/>
          </p:cNvSpPr>
          <p:nvPr>
            <p:ph type="title"/>
          </p:nvPr>
        </p:nvSpPr>
        <p:spPr>
          <a:xfrm>
            <a:off x="311725" y="667900"/>
            <a:ext cx="8520600" cy="831600"/>
          </a:xfrm>
          <a:prstGeom prst="rect">
            <a:avLst/>
          </a:prstGeom>
        </p:spPr>
        <p:txBody>
          <a:bodyPr wrap="square" lIns="91425" tIns="91425" rIns="91425" bIns="91425" anchor="t" anchorCtr="0"/>
          <a:lstStyle>
            <a:lvl1pPr lvl="0">
              <a:spcBef>
                <a:spcPts val="0"/>
              </a:spcBef>
              <a:buClr>
                <a:schemeClr val="lt1"/>
              </a:buClr>
              <a:buSzPts val="2800"/>
              <a:buNone/>
              <a:defRPr>
                <a:solidFill>
                  <a:schemeClr val="lt1"/>
                </a:solidFill>
              </a:defRPr>
            </a:lvl1pPr>
            <a:lvl2pPr lvl="1">
              <a:spcBef>
                <a:spcPts val="0"/>
              </a:spcBef>
              <a:buClr>
                <a:schemeClr val="lt1"/>
              </a:buClr>
              <a:buSzPts val="2800"/>
              <a:buNone/>
              <a:defRPr>
                <a:solidFill>
                  <a:schemeClr val="lt1"/>
                </a:solidFill>
              </a:defRPr>
            </a:lvl2pPr>
            <a:lvl3pPr lvl="2">
              <a:spcBef>
                <a:spcPts val="0"/>
              </a:spcBef>
              <a:buClr>
                <a:schemeClr val="lt1"/>
              </a:buClr>
              <a:buSzPts val="2800"/>
              <a:buNone/>
              <a:defRPr>
                <a:solidFill>
                  <a:schemeClr val="lt1"/>
                </a:solidFill>
              </a:defRPr>
            </a:lvl3pPr>
            <a:lvl4pPr lvl="3">
              <a:spcBef>
                <a:spcPts val="0"/>
              </a:spcBef>
              <a:buClr>
                <a:schemeClr val="lt1"/>
              </a:buClr>
              <a:buSzPts val="2800"/>
              <a:buNone/>
              <a:defRPr>
                <a:solidFill>
                  <a:schemeClr val="lt1"/>
                </a:solidFill>
              </a:defRPr>
            </a:lvl4pPr>
            <a:lvl5pPr lvl="4">
              <a:spcBef>
                <a:spcPts val="0"/>
              </a:spcBef>
              <a:buClr>
                <a:schemeClr val="lt1"/>
              </a:buClr>
              <a:buSzPts val="2800"/>
              <a:buNone/>
              <a:defRPr>
                <a:solidFill>
                  <a:schemeClr val="lt1"/>
                </a:solidFill>
              </a:defRPr>
            </a:lvl5pPr>
            <a:lvl6pPr lvl="5">
              <a:spcBef>
                <a:spcPts val="0"/>
              </a:spcBef>
              <a:buClr>
                <a:schemeClr val="lt1"/>
              </a:buClr>
              <a:buSzPts val="2800"/>
              <a:buNone/>
              <a:defRPr>
                <a:solidFill>
                  <a:schemeClr val="lt1"/>
                </a:solidFill>
              </a:defRPr>
            </a:lvl6pPr>
            <a:lvl7pPr lvl="6">
              <a:spcBef>
                <a:spcPts val="0"/>
              </a:spcBef>
              <a:buClr>
                <a:schemeClr val="lt1"/>
              </a:buClr>
              <a:buSzPts val="2800"/>
              <a:buNone/>
              <a:defRPr>
                <a:solidFill>
                  <a:schemeClr val="lt1"/>
                </a:solidFill>
              </a:defRPr>
            </a:lvl7pPr>
            <a:lvl8pPr lvl="7">
              <a:spcBef>
                <a:spcPts val="0"/>
              </a:spcBef>
              <a:buClr>
                <a:schemeClr val="lt1"/>
              </a:buClr>
              <a:buSzPts val="2800"/>
              <a:buNone/>
              <a:defRPr>
                <a:solidFill>
                  <a:schemeClr val="lt1"/>
                </a:solidFill>
              </a:defRPr>
            </a:lvl8pPr>
            <a:lvl9pPr lvl="8">
              <a:spcBef>
                <a:spcPts val="0"/>
              </a:spcBef>
              <a:buClr>
                <a:schemeClr val="lt1"/>
              </a:buClr>
              <a:buSzPts val="2800"/>
              <a:buNone/>
              <a:defRPr>
                <a:solidFill>
                  <a:schemeClr val="lt1"/>
                </a:solidFill>
              </a:defRPr>
            </a:lvl9pPr>
          </a:lstStyle>
          <a:p>
            <a:endParaRPr/>
          </a:p>
        </p:txBody>
      </p:sp>
      <p:sp>
        <p:nvSpPr>
          <p:cNvPr id="35" name="Shape 35"/>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p:nvPr/>
        </p:nvSpPr>
        <p:spPr>
          <a:xfrm>
            <a:off x="0" y="0"/>
            <a:ext cx="3764400" cy="68580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38" name="Shape 38"/>
          <p:cNvSpPr txBox="1">
            <a:spLocks noGrp="1"/>
          </p:cNvSpPr>
          <p:nvPr>
            <p:ph type="title"/>
          </p:nvPr>
        </p:nvSpPr>
        <p:spPr>
          <a:xfrm>
            <a:off x="311725" y="667900"/>
            <a:ext cx="3127500" cy="2438700"/>
          </a:xfrm>
          <a:prstGeom prst="rect">
            <a:avLst/>
          </a:prstGeom>
        </p:spPr>
        <p:txBody>
          <a:bodyPr wrap="square" lIns="91425" tIns="91425" rIns="91425" bIns="91425" anchor="t" anchorCtr="0"/>
          <a:lstStyle>
            <a:lvl1pPr lvl="0">
              <a:spcBef>
                <a:spcPts val="0"/>
              </a:spcBef>
              <a:buClr>
                <a:schemeClr val="lt1"/>
              </a:buClr>
              <a:buSzPts val="2800"/>
              <a:buNone/>
              <a:defRPr>
                <a:solidFill>
                  <a:schemeClr val="lt1"/>
                </a:solidFill>
              </a:defRPr>
            </a:lvl1pPr>
            <a:lvl2pPr lvl="1">
              <a:spcBef>
                <a:spcPts val="0"/>
              </a:spcBef>
              <a:buClr>
                <a:schemeClr val="lt1"/>
              </a:buClr>
              <a:buSzPts val="2800"/>
              <a:buNone/>
              <a:defRPr>
                <a:solidFill>
                  <a:schemeClr val="lt1"/>
                </a:solidFill>
              </a:defRPr>
            </a:lvl2pPr>
            <a:lvl3pPr lvl="2">
              <a:spcBef>
                <a:spcPts val="0"/>
              </a:spcBef>
              <a:buClr>
                <a:schemeClr val="lt1"/>
              </a:buClr>
              <a:buSzPts val="2800"/>
              <a:buNone/>
              <a:defRPr>
                <a:solidFill>
                  <a:schemeClr val="lt1"/>
                </a:solidFill>
              </a:defRPr>
            </a:lvl3pPr>
            <a:lvl4pPr lvl="3">
              <a:spcBef>
                <a:spcPts val="0"/>
              </a:spcBef>
              <a:buClr>
                <a:schemeClr val="lt1"/>
              </a:buClr>
              <a:buSzPts val="2800"/>
              <a:buNone/>
              <a:defRPr>
                <a:solidFill>
                  <a:schemeClr val="lt1"/>
                </a:solidFill>
              </a:defRPr>
            </a:lvl4pPr>
            <a:lvl5pPr lvl="4">
              <a:spcBef>
                <a:spcPts val="0"/>
              </a:spcBef>
              <a:buClr>
                <a:schemeClr val="lt1"/>
              </a:buClr>
              <a:buSzPts val="2800"/>
              <a:buNone/>
              <a:defRPr>
                <a:solidFill>
                  <a:schemeClr val="lt1"/>
                </a:solidFill>
              </a:defRPr>
            </a:lvl5pPr>
            <a:lvl6pPr lvl="5">
              <a:spcBef>
                <a:spcPts val="0"/>
              </a:spcBef>
              <a:buClr>
                <a:schemeClr val="lt1"/>
              </a:buClr>
              <a:buSzPts val="2800"/>
              <a:buNone/>
              <a:defRPr>
                <a:solidFill>
                  <a:schemeClr val="lt1"/>
                </a:solidFill>
              </a:defRPr>
            </a:lvl6pPr>
            <a:lvl7pPr lvl="6">
              <a:spcBef>
                <a:spcPts val="0"/>
              </a:spcBef>
              <a:buClr>
                <a:schemeClr val="lt1"/>
              </a:buClr>
              <a:buSzPts val="2800"/>
              <a:buNone/>
              <a:defRPr>
                <a:solidFill>
                  <a:schemeClr val="lt1"/>
                </a:solidFill>
              </a:defRPr>
            </a:lvl7pPr>
            <a:lvl8pPr lvl="7">
              <a:spcBef>
                <a:spcPts val="0"/>
              </a:spcBef>
              <a:buClr>
                <a:schemeClr val="lt1"/>
              </a:buClr>
              <a:buSzPts val="2800"/>
              <a:buNone/>
              <a:defRPr>
                <a:solidFill>
                  <a:schemeClr val="lt1"/>
                </a:solidFill>
              </a:defRPr>
            </a:lvl8pPr>
            <a:lvl9pPr lvl="8">
              <a:spcBef>
                <a:spcPts val="0"/>
              </a:spcBef>
              <a:buClr>
                <a:schemeClr val="lt1"/>
              </a:buClr>
              <a:buSzPts val="2800"/>
              <a:buNone/>
              <a:defRPr>
                <a:solidFill>
                  <a:schemeClr val="lt1"/>
                </a:solidFill>
              </a:defRPr>
            </a:lvl9pPr>
          </a:lstStyle>
          <a:p>
            <a:endParaRPr/>
          </a:p>
        </p:txBody>
      </p:sp>
      <p:sp>
        <p:nvSpPr>
          <p:cNvPr id="39" name="Shape 39"/>
          <p:cNvSpPr txBox="1">
            <a:spLocks noGrp="1"/>
          </p:cNvSpPr>
          <p:nvPr>
            <p:ph type="body" idx="1"/>
          </p:nvPr>
        </p:nvSpPr>
        <p:spPr>
          <a:xfrm>
            <a:off x="311700" y="3187533"/>
            <a:ext cx="3127500" cy="3063900"/>
          </a:xfrm>
          <a:prstGeom prst="rect">
            <a:avLst/>
          </a:prstGeom>
        </p:spPr>
        <p:txBody>
          <a:bodyPr wrap="square" lIns="91425" tIns="91425" rIns="91425" bIns="91425" anchor="t" anchorCtr="0"/>
          <a:lstStyle>
            <a:lvl1pPr lvl="0">
              <a:spcBef>
                <a:spcPts val="0"/>
              </a:spcBef>
              <a:buClr>
                <a:schemeClr val="accent2"/>
              </a:buClr>
              <a:buSzPts val="1300"/>
              <a:buChar char="●"/>
              <a:defRPr>
                <a:solidFill>
                  <a:schemeClr val="accent2"/>
                </a:solidFill>
              </a:defRPr>
            </a:lvl1pPr>
            <a:lvl2pPr lvl="1">
              <a:spcBef>
                <a:spcPts val="0"/>
              </a:spcBef>
              <a:buClr>
                <a:schemeClr val="accent2"/>
              </a:buClr>
              <a:buSzPts val="1100"/>
              <a:buChar char="○"/>
              <a:defRPr>
                <a:solidFill>
                  <a:schemeClr val="accent2"/>
                </a:solidFill>
              </a:defRPr>
            </a:lvl2pPr>
            <a:lvl3pPr lvl="2">
              <a:spcBef>
                <a:spcPts val="0"/>
              </a:spcBef>
              <a:buClr>
                <a:schemeClr val="accent2"/>
              </a:buClr>
              <a:buSzPts val="1100"/>
              <a:buChar char="■"/>
              <a:defRPr>
                <a:solidFill>
                  <a:schemeClr val="accent2"/>
                </a:solidFill>
              </a:defRPr>
            </a:lvl3pPr>
            <a:lvl4pPr lvl="3">
              <a:spcBef>
                <a:spcPts val="0"/>
              </a:spcBef>
              <a:buClr>
                <a:schemeClr val="accent2"/>
              </a:buClr>
              <a:buSzPts val="1100"/>
              <a:buChar char="●"/>
              <a:defRPr>
                <a:solidFill>
                  <a:schemeClr val="accent2"/>
                </a:solidFill>
              </a:defRPr>
            </a:lvl4pPr>
            <a:lvl5pPr lvl="4">
              <a:spcBef>
                <a:spcPts val="0"/>
              </a:spcBef>
              <a:buClr>
                <a:schemeClr val="accent2"/>
              </a:buClr>
              <a:buSzPts val="1100"/>
              <a:buChar char="○"/>
              <a:defRPr>
                <a:solidFill>
                  <a:schemeClr val="accent2"/>
                </a:solidFill>
              </a:defRPr>
            </a:lvl5pPr>
            <a:lvl6pPr lvl="5">
              <a:spcBef>
                <a:spcPts val="0"/>
              </a:spcBef>
              <a:buClr>
                <a:schemeClr val="accent2"/>
              </a:buClr>
              <a:buSzPts val="1100"/>
              <a:buChar char="■"/>
              <a:defRPr>
                <a:solidFill>
                  <a:schemeClr val="accent2"/>
                </a:solidFill>
              </a:defRPr>
            </a:lvl6pPr>
            <a:lvl7pPr lvl="6">
              <a:spcBef>
                <a:spcPts val="0"/>
              </a:spcBef>
              <a:buClr>
                <a:schemeClr val="accent2"/>
              </a:buClr>
              <a:buSzPts val="1100"/>
              <a:buChar char="●"/>
              <a:defRPr>
                <a:solidFill>
                  <a:schemeClr val="accent2"/>
                </a:solidFill>
              </a:defRPr>
            </a:lvl7pPr>
            <a:lvl8pPr lvl="7">
              <a:spcBef>
                <a:spcPts val="0"/>
              </a:spcBef>
              <a:buClr>
                <a:schemeClr val="accent2"/>
              </a:buClr>
              <a:buSzPts val="1100"/>
              <a:buChar char="○"/>
              <a:defRPr>
                <a:solidFill>
                  <a:schemeClr val="accent2"/>
                </a:solidFill>
              </a:defRPr>
            </a:lvl8pPr>
            <a:lvl9pPr lvl="8">
              <a:spcBef>
                <a:spcPts val="0"/>
              </a:spcBef>
              <a:buClr>
                <a:schemeClr val="accent2"/>
              </a:buClr>
              <a:buSzPts val="1100"/>
              <a:buChar char="■"/>
              <a:defRPr>
                <a:solidFill>
                  <a:schemeClr val="accent2"/>
                </a:solidFill>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675" y="1064800"/>
            <a:ext cx="6247800" cy="4728300"/>
          </a:xfrm>
          <a:prstGeom prst="rect">
            <a:avLst/>
          </a:prstGeom>
        </p:spPr>
        <p:txBody>
          <a:bodyPr wrap="square" lIns="91425" tIns="91425" rIns="91425" bIns="91425" anchor="ctr" anchorCtr="0"/>
          <a:lstStyle>
            <a:lvl1pPr lvl="0">
              <a:spcBef>
                <a:spcPts val="0"/>
              </a:spcBef>
              <a:buSzPts val="3600"/>
              <a:buNone/>
              <a:defRPr sz="3600"/>
            </a:lvl1pPr>
            <a:lvl2pPr lvl="1">
              <a:spcBef>
                <a:spcPts val="0"/>
              </a:spcBef>
              <a:buSzPts val="3600"/>
              <a:buNone/>
              <a:defRPr sz="3600"/>
            </a:lvl2pPr>
            <a:lvl3pPr lvl="2">
              <a:spcBef>
                <a:spcPts val="0"/>
              </a:spcBef>
              <a:buSzPts val="3600"/>
              <a:buNone/>
              <a:defRPr sz="3600"/>
            </a:lvl3pPr>
            <a:lvl4pPr lvl="3">
              <a:spcBef>
                <a:spcPts val="0"/>
              </a:spcBef>
              <a:buSzPts val="3600"/>
              <a:buNone/>
              <a:defRPr sz="3600"/>
            </a:lvl4pPr>
            <a:lvl5pPr lvl="4">
              <a:spcBef>
                <a:spcPts val="0"/>
              </a:spcBef>
              <a:buSzPts val="3600"/>
              <a:buNone/>
              <a:defRPr sz="3600"/>
            </a:lvl5pPr>
            <a:lvl6pPr lvl="5">
              <a:spcBef>
                <a:spcPts val="0"/>
              </a:spcBef>
              <a:buSzPts val="3600"/>
              <a:buNone/>
              <a:defRPr sz="3600"/>
            </a:lvl6pPr>
            <a:lvl7pPr lvl="6">
              <a:spcBef>
                <a:spcPts val="0"/>
              </a:spcBef>
              <a:buSzPts val="3600"/>
              <a:buNone/>
              <a:defRPr sz="3600"/>
            </a:lvl7pPr>
            <a:lvl8pPr lvl="7">
              <a:spcBef>
                <a:spcPts val="0"/>
              </a:spcBef>
              <a:buSzPts val="3600"/>
              <a:buNone/>
              <a:defRPr sz="3600"/>
            </a:lvl8pPr>
            <a:lvl9pPr lvl="8">
              <a:spcBef>
                <a:spcPts val="0"/>
              </a:spcBef>
              <a:buSzPts val="3600"/>
              <a:buNone/>
              <a:defRPr sz="3600"/>
            </a:lvl9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4"/>
        <p:cNvGrpSpPr/>
        <p:nvPr/>
      </p:nvGrpSpPr>
      <p:grpSpPr>
        <a:xfrm>
          <a:off x="0" y="0"/>
          <a:ext cx="0" cy="0"/>
          <a:chOff x="0" y="0"/>
          <a:chExt cx="0" cy="0"/>
        </a:xfrm>
      </p:grpSpPr>
      <p:sp>
        <p:nvSpPr>
          <p:cNvPr id="45" name="Shape 45"/>
          <p:cNvSpPr/>
          <p:nvPr/>
        </p:nvSpPr>
        <p:spPr>
          <a:xfrm>
            <a:off x="0" y="0"/>
            <a:ext cx="4572000" cy="68580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46" name="Shape 46"/>
          <p:cNvSpPr txBox="1">
            <a:spLocks noGrp="1"/>
          </p:cNvSpPr>
          <p:nvPr>
            <p:ph type="title"/>
          </p:nvPr>
        </p:nvSpPr>
        <p:spPr>
          <a:xfrm>
            <a:off x="311300" y="667900"/>
            <a:ext cx="3704400" cy="2732700"/>
          </a:xfrm>
          <a:prstGeom prst="rect">
            <a:avLst/>
          </a:prstGeom>
        </p:spPr>
        <p:txBody>
          <a:bodyPr wrap="square" lIns="91425" tIns="91425" rIns="91425" bIns="91425" anchor="t" anchorCtr="0"/>
          <a:lstStyle>
            <a:lvl1pPr lvl="0">
              <a:spcBef>
                <a:spcPts val="0"/>
              </a:spcBef>
              <a:buClr>
                <a:schemeClr val="lt1"/>
              </a:buClr>
              <a:buSzPts val="2800"/>
              <a:buNone/>
              <a:defRPr>
                <a:solidFill>
                  <a:schemeClr val="lt1"/>
                </a:solidFill>
              </a:defRPr>
            </a:lvl1pPr>
            <a:lvl2pPr lvl="1">
              <a:spcBef>
                <a:spcPts val="0"/>
              </a:spcBef>
              <a:buClr>
                <a:schemeClr val="lt1"/>
              </a:buClr>
              <a:buSzPts val="2800"/>
              <a:buNone/>
              <a:defRPr>
                <a:solidFill>
                  <a:schemeClr val="lt1"/>
                </a:solidFill>
              </a:defRPr>
            </a:lvl2pPr>
            <a:lvl3pPr lvl="2">
              <a:spcBef>
                <a:spcPts val="0"/>
              </a:spcBef>
              <a:buClr>
                <a:schemeClr val="lt1"/>
              </a:buClr>
              <a:buSzPts val="2800"/>
              <a:buNone/>
              <a:defRPr>
                <a:solidFill>
                  <a:schemeClr val="lt1"/>
                </a:solidFill>
              </a:defRPr>
            </a:lvl3pPr>
            <a:lvl4pPr lvl="3">
              <a:spcBef>
                <a:spcPts val="0"/>
              </a:spcBef>
              <a:buClr>
                <a:schemeClr val="lt1"/>
              </a:buClr>
              <a:buSzPts val="2800"/>
              <a:buNone/>
              <a:defRPr>
                <a:solidFill>
                  <a:schemeClr val="lt1"/>
                </a:solidFill>
              </a:defRPr>
            </a:lvl4pPr>
            <a:lvl5pPr lvl="4">
              <a:spcBef>
                <a:spcPts val="0"/>
              </a:spcBef>
              <a:buClr>
                <a:schemeClr val="lt1"/>
              </a:buClr>
              <a:buSzPts val="2800"/>
              <a:buNone/>
              <a:defRPr>
                <a:solidFill>
                  <a:schemeClr val="lt1"/>
                </a:solidFill>
              </a:defRPr>
            </a:lvl5pPr>
            <a:lvl6pPr lvl="5">
              <a:spcBef>
                <a:spcPts val="0"/>
              </a:spcBef>
              <a:buClr>
                <a:schemeClr val="lt1"/>
              </a:buClr>
              <a:buSzPts val="2800"/>
              <a:buNone/>
              <a:defRPr>
                <a:solidFill>
                  <a:schemeClr val="lt1"/>
                </a:solidFill>
              </a:defRPr>
            </a:lvl6pPr>
            <a:lvl7pPr lvl="6">
              <a:spcBef>
                <a:spcPts val="0"/>
              </a:spcBef>
              <a:buClr>
                <a:schemeClr val="lt1"/>
              </a:buClr>
              <a:buSzPts val="2800"/>
              <a:buNone/>
              <a:defRPr>
                <a:solidFill>
                  <a:schemeClr val="lt1"/>
                </a:solidFill>
              </a:defRPr>
            </a:lvl7pPr>
            <a:lvl8pPr lvl="7">
              <a:spcBef>
                <a:spcPts val="0"/>
              </a:spcBef>
              <a:buClr>
                <a:schemeClr val="lt1"/>
              </a:buClr>
              <a:buSzPts val="2800"/>
              <a:buNone/>
              <a:defRPr>
                <a:solidFill>
                  <a:schemeClr val="lt1"/>
                </a:solidFill>
              </a:defRPr>
            </a:lvl8pPr>
            <a:lvl9pPr lvl="8">
              <a:spcBef>
                <a:spcPts val="0"/>
              </a:spcBef>
              <a:buClr>
                <a:schemeClr val="lt1"/>
              </a:buClr>
              <a:buSzPts val="2800"/>
              <a:buNone/>
              <a:defRPr>
                <a:solidFill>
                  <a:schemeClr val="lt1"/>
                </a:solidFill>
              </a:defRPr>
            </a:lvl9pPr>
          </a:lstStyle>
          <a:p>
            <a:endParaRPr/>
          </a:p>
        </p:txBody>
      </p:sp>
      <p:sp>
        <p:nvSpPr>
          <p:cNvPr id="47" name="Shape 47"/>
          <p:cNvSpPr txBox="1">
            <a:spLocks noGrp="1"/>
          </p:cNvSpPr>
          <p:nvPr>
            <p:ph type="subTitle" idx="1"/>
          </p:nvPr>
        </p:nvSpPr>
        <p:spPr>
          <a:xfrm>
            <a:off x="304800" y="3502300"/>
            <a:ext cx="3704400" cy="1235700"/>
          </a:xfrm>
          <a:prstGeom prst="rect">
            <a:avLst/>
          </a:prstGeom>
        </p:spPr>
        <p:txBody>
          <a:bodyPr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Shape 48"/>
          <p:cNvSpPr txBox="1">
            <a:spLocks noGrp="1"/>
          </p:cNvSpPr>
          <p:nvPr>
            <p:ph type="body" idx="2"/>
          </p:nvPr>
        </p:nvSpPr>
        <p:spPr>
          <a:xfrm>
            <a:off x="4879025" y="667900"/>
            <a:ext cx="3954000" cy="54819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49" name="Shape 4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5825333"/>
            <a:ext cx="9144000" cy="10323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52" name="Shape 52"/>
          <p:cNvSpPr txBox="1">
            <a:spLocks noGrp="1"/>
          </p:cNvSpPr>
          <p:nvPr>
            <p:ph type="body" idx="1"/>
          </p:nvPr>
        </p:nvSpPr>
        <p:spPr>
          <a:xfrm>
            <a:off x="311700" y="6028533"/>
            <a:ext cx="7979400" cy="614100"/>
          </a:xfrm>
          <a:prstGeom prst="rect">
            <a:avLst/>
          </a:prstGeom>
        </p:spPr>
        <p:txBody>
          <a:bodyPr wrap="square" lIns="91425" tIns="91425" rIns="91425" bIns="91425" anchor="ctr" anchorCtr="0"/>
          <a:lstStyle>
            <a:lvl1pPr lv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Shape 53"/>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50" y="1108233"/>
            <a:ext cx="5334900" cy="1659600"/>
          </a:xfrm>
          <a:prstGeom prst="rect">
            <a:avLst/>
          </a:prstGeom>
        </p:spPr>
        <p:txBody>
          <a:bodyPr wrap="square" lIns="91425" tIns="91425" rIns="91425" bIns="91425" anchor="b" anchorCtr="0"/>
          <a:lstStyle>
            <a:lvl1pPr lvl="0">
              <a:spcBef>
                <a:spcPts val="0"/>
              </a:spcBef>
              <a:buClr>
                <a:schemeClr val="lt1"/>
              </a:buClr>
              <a:buSzPts val="10000"/>
              <a:buNone/>
              <a:defRPr sz="10000">
                <a:solidFill>
                  <a:schemeClr val="lt1"/>
                </a:solidFill>
              </a:defRPr>
            </a:lvl1pPr>
            <a:lvl2pPr lvl="1">
              <a:spcBef>
                <a:spcPts val="0"/>
              </a:spcBef>
              <a:buClr>
                <a:schemeClr val="lt1"/>
              </a:buClr>
              <a:buSzPts val="10000"/>
              <a:buNone/>
              <a:defRPr sz="10000">
                <a:solidFill>
                  <a:schemeClr val="lt1"/>
                </a:solidFill>
              </a:defRPr>
            </a:lvl2pPr>
            <a:lvl3pPr lvl="2">
              <a:spcBef>
                <a:spcPts val="0"/>
              </a:spcBef>
              <a:buClr>
                <a:schemeClr val="lt1"/>
              </a:buClr>
              <a:buSzPts val="10000"/>
              <a:buNone/>
              <a:defRPr sz="10000">
                <a:solidFill>
                  <a:schemeClr val="lt1"/>
                </a:solidFill>
              </a:defRPr>
            </a:lvl3pPr>
            <a:lvl4pPr lvl="3">
              <a:spcBef>
                <a:spcPts val="0"/>
              </a:spcBef>
              <a:buClr>
                <a:schemeClr val="lt1"/>
              </a:buClr>
              <a:buSzPts val="10000"/>
              <a:buNone/>
              <a:defRPr sz="10000">
                <a:solidFill>
                  <a:schemeClr val="lt1"/>
                </a:solidFill>
              </a:defRPr>
            </a:lvl4pPr>
            <a:lvl5pPr lvl="4">
              <a:spcBef>
                <a:spcPts val="0"/>
              </a:spcBef>
              <a:buClr>
                <a:schemeClr val="lt1"/>
              </a:buClr>
              <a:buSzPts val="10000"/>
              <a:buNone/>
              <a:defRPr sz="10000">
                <a:solidFill>
                  <a:schemeClr val="lt1"/>
                </a:solidFill>
              </a:defRPr>
            </a:lvl5pPr>
            <a:lvl6pPr lvl="5">
              <a:spcBef>
                <a:spcPts val="0"/>
              </a:spcBef>
              <a:buClr>
                <a:schemeClr val="lt1"/>
              </a:buClr>
              <a:buSzPts val="10000"/>
              <a:buNone/>
              <a:defRPr sz="10000">
                <a:solidFill>
                  <a:schemeClr val="lt1"/>
                </a:solidFill>
              </a:defRPr>
            </a:lvl6pPr>
            <a:lvl7pPr lvl="6">
              <a:spcBef>
                <a:spcPts val="0"/>
              </a:spcBef>
              <a:buClr>
                <a:schemeClr val="lt1"/>
              </a:buClr>
              <a:buSzPts val="10000"/>
              <a:buNone/>
              <a:defRPr sz="10000">
                <a:solidFill>
                  <a:schemeClr val="lt1"/>
                </a:solidFill>
              </a:defRPr>
            </a:lvl7pPr>
            <a:lvl8pPr lvl="7">
              <a:spcBef>
                <a:spcPts val="0"/>
              </a:spcBef>
              <a:buClr>
                <a:schemeClr val="lt1"/>
              </a:buClr>
              <a:buSzPts val="10000"/>
              <a:buNone/>
              <a:defRPr sz="10000">
                <a:solidFill>
                  <a:schemeClr val="lt1"/>
                </a:solidFill>
              </a:defRPr>
            </a:lvl8pPr>
            <a:lvl9pPr lvl="8">
              <a:spcBef>
                <a:spcPts val="0"/>
              </a:spcBef>
              <a:buClr>
                <a:schemeClr val="lt1"/>
              </a:buClr>
              <a:buSzPts val="10000"/>
              <a:buNone/>
              <a:defRPr sz="10000">
                <a:solidFill>
                  <a:schemeClr val="lt1"/>
                </a:solidFill>
              </a:defRPr>
            </a:lvl9pPr>
          </a:lstStyle>
          <a:p>
            <a:endParaRPr/>
          </a:p>
        </p:txBody>
      </p:sp>
      <p:sp>
        <p:nvSpPr>
          <p:cNvPr id="56" name="Shape 56"/>
          <p:cNvSpPr txBox="1">
            <a:spLocks noGrp="1"/>
          </p:cNvSpPr>
          <p:nvPr>
            <p:ph type="body" idx="1"/>
          </p:nvPr>
        </p:nvSpPr>
        <p:spPr>
          <a:xfrm>
            <a:off x="311700" y="2828567"/>
            <a:ext cx="5334900" cy="1256700"/>
          </a:xfrm>
          <a:prstGeom prst="rect">
            <a:avLst/>
          </a:prstGeom>
        </p:spPr>
        <p:txBody>
          <a:bodyPr wrap="square" lIns="91425" tIns="91425" rIns="91425" bIns="91425" anchor="t" anchorCtr="0"/>
          <a:lstStyle>
            <a:lvl1pPr lvl="0">
              <a:spcBef>
                <a:spcPts val="0"/>
              </a:spcBef>
              <a:buClr>
                <a:schemeClr val="accent2"/>
              </a:buClr>
              <a:buSzPts val="1300"/>
              <a:buChar char="●"/>
              <a:defRPr>
                <a:solidFill>
                  <a:schemeClr val="accent2"/>
                </a:solidFill>
              </a:defRPr>
            </a:lvl1pPr>
            <a:lvl2pPr lvl="1">
              <a:spcBef>
                <a:spcPts val="0"/>
              </a:spcBef>
              <a:buClr>
                <a:schemeClr val="accent2"/>
              </a:buClr>
              <a:buSzPts val="1100"/>
              <a:buChar char="○"/>
              <a:defRPr>
                <a:solidFill>
                  <a:schemeClr val="accent2"/>
                </a:solidFill>
              </a:defRPr>
            </a:lvl2pPr>
            <a:lvl3pPr lvl="2">
              <a:spcBef>
                <a:spcPts val="0"/>
              </a:spcBef>
              <a:buClr>
                <a:schemeClr val="accent2"/>
              </a:buClr>
              <a:buSzPts val="1100"/>
              <a:buChar char="■"/>
              <a:defRPr>
                <a:solidFill>
                  <a:schemeClr val="accent2"/>
                </a:solidFill>
              </a:defRPr>
            </a:lvl3pPr>
            <a:lvl4pPr lvl="3">
              <a:spcBef>
                <a:spcPts val="0"/>
              </a:spcBef>
              <a:buClr>
                <a:schemeClr val="accent2"/>
              </a:buClr>
              <a:buSzPts val="1100"/>
              <a:buChar char="●"/>
              <a:defRPr>
                <a:solidFill>
                  <a:schemeClr val="accent2"/>
                </a:solidFill>
              </a:defRPr>
            </a:lvl4pPr>
            <a:lvl5pPr lvl="4">
              <a:spcBef>
                <a:spcPts val="0"/>
              </a:spcBef>
              <a:buClr>
                <a:schemeClr val="accent2"/>
              </a:buClr>
              <a:buSzPts val="1100"/>
              <a:buChar char="○"/>
              <a:defRPr>
                <a:solidFill>
                  <a:schemeClr val="accent2"/>
                </a:solidFill>
              </a:defRPr>
            </a:lvl5pPr>
            <a:lvl6pPr lvl="5">
              <a:spcBef>
                <a:spcPts val="0"/>
              </a:spcBef>
              <a:buClr>
                <a:schemeClr val="accent2"/>
              </a:buClr>
              <a:buSzPts val="1100"/>
              <a:buChar char="■"/>
              <a:defRPr>
                <a:solidFill>
                  <a:schemeClr val="accent2"/>
                </a:solidFill>
              </a:defRPr>
            </a:lvl6pPr>
            <a:lvl7pPr lvl="6">
              <a:spcBef>
                <a:spcPts val="0"/>
              </a:spcBef>
              <a:buClr>
                <a:schemeClr val="accent2"/>
              </a:buClr>
              <a:buSzPts val="1100"/>
              <a:buChar char="●"/>
              <a:defRPr>
                <a:solidFill>
                  <a:schemeClr val="accent2"/>
                </a:solidFill>
              </a:defRPr>
            </a:lvl7pPr>
            <a:lvl8pPr lvl="7">
              <a:spcBef>
                <a:spcPts val="0"/>
              </a:spcBef>
              <a:buClr>
                <a:schemeClr val="accent2"/>
              </a:buClr>
              <a:buSzPts val="1100"/>
              <a:buChar char="○"/>
              <a:defRPr>
                <a:solidFill>
                  <a:schemeClr val="accent2"/>
                </a:solidFill>
              </a:defRPr>
            </a:lvl8pPr>
            <a:lvl9pPr lvl="8">
              <a:spcBef>
                <a:spcPts val="0"/>
              </a:spcBef>
              <a:buClr>
                <a:schemeClr val="accent2"/>
              </a:buClr>
              <a:buSzPts val="1100"/>
              <a:buChar char="■"/>
              <a:defRPr>
                <a:solidFill>
                  <a:schemeClr val="accent2"/>
                </a:solidFill>
              </a:defRPr>
            </a:lvl9pPr>
          </a:lstStyle>
          <a:p>
            <a:endParaRPr/>
          </a:p>
        </p:txBody>
      </p:sp>
      <p:sp>
        <p:nvSpPr>
          <p:cNvPr id="57" name="Shape 57"/>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Ref idx="1001">
        <a:schemeClr val="bg1"/>
      </p:bgRef>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wrap="square" lIns="91425" tIns="91425" rIns="91425" bIns="91425" anchor="t" anchorCtr="0"/>
          <a:lstStyle>
            <a:lvl1pPr lvl="0">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300"/>
              <a:buFont typeface="Roboto"/>
              <a:buChar char="●"/>
              <a:defRPr sz="13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dk2"/>
                </a:solidFill>
                <a:latin typeface="Roboto"/>
                <a:ea typeface="Roboto"/>
                <a:cs typeface="Roboto"/>
                <a:sym typeface="Roboto"/>
              </a:rPr>
              <a:t>‹#›</a:t>
            </a:fld>
            <a:endParaRPr lang="en" sz="1000">
              <a:solidFill>
                <a:schemeClr val="dk2"/>
              </a:solidFill>
              <a:latin typeface="Roboto"/>
              <a:ea typeface="Roboto"/>
              <a:cs typeface="Roboto"/>
              <a:sym typeface="Roboto"/>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2.png"/><Relationship Id="rId18" Type="http://schemas.openxmlformats.org/officeDocument/2006/relationships/image" Target="../media/image27.jpeg"/><Relationship Id="rId3" Type="http://schemas.openxmlformats.org/officeDocument/2006/relationships/hyperlink" Target="https://goo.gl/fgMtGn" TargetMode="External"/><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26.jpeg"/><Relationship Id="rId2" Type="http://schemas.openxmlformats.org/officeDocument/2006/relationships/notesSlide" Target="../notesSlides/notesSlide9.xml"/><Relationship Id="rId16"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5.svg"/><Relationship Id="rId10" Type="http://schemas.openxmlformats.org/officeDocument/2006/relationships/image" Target="../media/image8.svg"/><Relationship Id="rId19" Type="http://schemas.openxmlformats.org/officeDocument/2006/relationships/image" Target="../media/image28.jpeg"/><Relationship Id="rId4" Type="http://schemas.openxmlformats.org/officeDocument/2006/relationships/hyperlink" Target="https://goo.gl/bbk3eh" TargetMode="External"/><Relationship Id="rId9" Type="http://schemas.openxmlformats.org/officeDocument/2006/relationships/image" Target="../media/image7.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3.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file:///C:\Users\pcmin.DESKTOP-UKO7704\Documents\Vntradingstock\Fintech%20competition\Business%20plan%202018.xlsx!revenue%20projection!R11C2:R67C9" TargetMode="External"/><Relationship Id="rId5" Type="http://schemas.openxmlformats.org/officeDocument/2006/relationships/image" Target="../media/image32.emf"/><Relationship Id="rId4" Type="http://schemas.openxmlformats.org/officeDocument/2006/relationships/oleObject" Target="file:///C:\Users\pcmin.DESKTOP-UKO7704\Documents\Vntradingstock\Fintech%20competition\Business%20plan%202018.xlsx!revenue%20projection!R2C9:R9C1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file:///C:\Users\pcmin.DESKTOP-UKO7704\Documents\Vntradingstock\Fintech%20competition\charts%20in%20slides.xlsx!market%20trend!%5bcharts%20in%20slides.xlsx%5dmarket%20trend%20Chart%201"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file:///C:\Users\pcmin.DESKTOP-UKO7704\Documents\Vntradingstock\Fintech%20competition\charts%20in%20slides.xlsx!types%20of%20investors!%5bcharts%20in%20slides.xlsx%5dtypes%20of%20investors%20Chart%20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5.png"/><Relationship Id="rId18" Type="http://schemas.openxmlformats.org/officeDocument/2006/relationships/image" Target="../media/image10.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4.svg"/><Relationship Id="rId17" Type="http://schemas.openxmlformats.org/officeDocument/2006/relationships/image" Target="../media/image9.png"/><Relationship Id="rId2" Type="http://schemas.openxmlformats.org/officeDocument/2006/relationships/notesSlide" Target="../notesSlides/notesSlide8.xml"/><Relationship Id="rId16" Type="http://schemas.openxmlformats.org/officeDocument/2006/relationships/image" Target="../media/image8.svg"/><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3.png"/><Relationship Id="rId5" Type="http://schemas.openxmlformats.org/officeDocument/2006/relationships/image" Target="../media/image14.png"/><Relationship Id="rId15" Type="http://schemas.openxmlformats.org/officeDocument/2006/relationships/image" Target="../media/image7.png"/><Relationship Id="rId10" Type="http://schemas.openxmlformats.org/officeDocument/2006/relationships/image" Target="../media/image21.svg"/><Relationship Id="rId4" Type="http://schemas.openxmlformats.org/officeDocument/2006/relationships/image" Target="../media/image13.png"/><Relationship Id="rId9" Type="http://schemas.openxmlformats.org/officeDocument/2006/relationships/image" Target="../media/image20.png"/><Relationship Id="rId1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D86B-B322-4A6B-8A92-785AD1FC219A}"/>
              </a:ext>
            </a:extLst>
          </p:cNvPr>
          <p:cNvSpPr>
            <a:spLocks noGrp="1"/>
          </p:cNvSpPr>
          <p:nvPr>
            <p:ph type="title"/>
          </p:nvPr>
        </p:nvSpPr>
        <p:spPr>
          <a:xfrm>
            <a:off x="457199" y="274638"/>
            <a:ext cx="8298873" cy="1143000"/>
          </a:xfrm>
        </p:spPr>
        <p:txBody>
          <a:bodyPr/>
          <a:lstStyle/>
          <a:p>
            <a:pPr lvl="0"/>
            <a:r>
              <a:rPr lang="en" b="1">
                <a:solidFill>
                  <a:srgbClr val="000000"/>
                </a:solidFill>
              </a:rPr>
              <a:t>Co-investment</a:t>
            </a:r>
            <a:br>
              <a:rPr lang="en" b="1">
                <a:solidFill>
                  <a:srgbClr val="000000"/>
                </a:solidFill>
              </a:rPr>
            </a:br>
            <a:r>
              <a:rPr lang="en" b="1">
                <a:solidFill>
                  <a:srgbClr val="000000"/>
                </a:solidFill>
              </a:rPr>
              <a:t>backed by Blockchained Equity Investment</a:t>
            </a:r>
            <a:br>
              <a:rPr lang="en" b="1">
                <a:solidFill>
                  <a:srgbClr val="000000"/>
                </a:solidFill>
              </a:rPr>
            </a:br>
            <a:r>
              <a:rPr lang="en-US" sz="1400" b="1" i="1">
                <a:solidFill>
                  <a:srgbClr val="000000"/>
                </a:solidFill>
              </a:rPr>
              <a:t>KAPITAL AMC CONSULTING JOINT STOCK COMPANY – established in 2012</a:t>
            </a:r>
            <a:endParaRPr lang="en" b="1" i="1">
              <a:solidFill>
                <a:srgbClr val="000000"/>
              </a:solidFill>
            </a:endParaRPr>
          </a:p>
        </p:txBody>
      </p:sp>
      <p:sp>
        <p:nvSpPr>
          <p:cNvPr id="6" name="Slide Number Placeholder 5">
            <a:extLst>
              <a:ext uri="{FF2B5EF4-FFF2-40B4-BE49-F238E27FC236}">
                <a16:creationId xmlns:a16="http://schemas.microsoft.com/office/drawing/2014/main" id="{15821513-B874-47CC-8AFD-0ED3206C7DD9}"/>
              </a:ext>
            </a:extLst>
          </p:cNvPr>
          <p:cNvSpPr>
            <a:spLocks noGrp="1"/>
          </p:cNvSpPr>
          <p:nvPr>
            <p:ph type="sldNum" sz="quarter" idx="12"/>
          </p:nvPr>
        </p:nvSpPr>
        <p:spPr/>
        <p:txBody>
          <a:bodyPr/>
          <a:lstStyle/>
          <a:p>
            <a:fld id="{EB3ED84A-EE8C-4D9D-8C07-6F23B786B647}" type="slidenum">
              <a:rPr lang="en-US" smtClean="0"/>
              <a:pPr/>
              <a:t>1</a:t>
            </a:fld>
            <a:endParaRPr lang="en-US"/>
          </a:p>
        </p:txBody>
      </p:sp>
      <p:grpSp>
        <p:nvGrpSpPr>
          <p:cNvPr id="16" name="Group 15">
            <a:extLst>
              <a:ext uri="{FF2B5EF4-FFF2-40B4-BE49-F238E27FC236}">
                <a16:creationId xmlns:a16="http://schemas.microsoft.com/office/drawing/2014/main" id="{5276CB04-C6AD-4FC7-8B0F-8CEEEB1020E8}"/>
              </a:ext>
            </a:extLst>
          </p:cNvPr>
          <p:cNvGrpSpPr/>
          <p:nvPr/>
        </p:nvGrpSpPr>
        <p:grpSpPr>
          <a:xfrm>
            <a:off x="1123604" y="1667093"/>
            <a:ext cx="4458063" cy="4352707"/>
            <a:chOff x="2209800" y="1667093"/>
            <a:chExt cx="4458063" cy="4352707"/>
          </a:xfrm>
        </p:grpSpPr>
        <p:sp>
          <p:nvSpPr>
            <p:cNvPr id="7" name="Rectangle 6">
              <a:extLst>
                <a:ext uri="{FF2B5EF4-FFF2-40B4-BE49-F238E27FC236}">
                  <a16:creationId xmlns:a16="http://schemas.microsoft.com/office/drawing/2014/main" id="{17B99E79-1E3E-4218-AEFA-6B568532F8AF}"/>
                </a:ext>
              </a:extLst>
            </p:cNvPr>
            <p:cNvSpPr/>
            <p:nvPr/>
          </p:nvSpPr>
          <p:spPr>
            <a:xfrm>
              <a:off x="2209800" y="2938290"/>
              <a:ext cx="2139979"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1000</a:t>
              </a:r>
            </a:p>
          </p:txBody>
        </p:sp>
        <p:sp>
          <p:nvSpPr>
            <p:cNvPr id="8" name="Rectangle 7">
              <a:extLst>
                <a:ext uri="{FF2B5EF4-FFF2-40B4-BE49-F238E27FC236}">
                  <a16:creationId xmlns:a16="http://schemas.microsoft.com/office/drawing/2014/main" id="{9ED91AA7-CDB8-4B07-8E0B-FAA552B7C093}"/>
                </a:ext>
              </a:extLst>
            </p:cNvPr>
            <p:cNvSpPr/>
            <p:nvPr/>
          </p:nvSpPr>
          <p:spPr>
            <a:xfrm>
              <a:off x="5111779" y="3911154"/>
              <a:ext cx="855936" cy="855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a:t>
              </a:r>
            </a:p>
          </p:txBody>
        </p:sp>
        <p:pic>
          <p:nvPicPr>
            <p:cNvPr id="10" name="Graphic 9" descr="Man">
              <a:extLst>
                <a:ext uri="{FF2B5EF4-FFF2-40B4-BE49-F238E27FC236}">
                  <a16:creationId xmlns:a16="http://schemas.microsoft.com/office/drawing/2014/main" id="{C1C6BE47-49FA-4AEF-B79D-7A2C0F27B7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00" y="5029200"/>
              <a:ext cx="914400" cy="914400"/>
            </a:xfrm>
            <a:prstGeom prst="rect">
              <a:avLst/>
            </a:prstGeom>
          </p:spPr>
        </p:pic>
        <p:pic>
          <p:nvPicPr>
            <p:cNvPr id="11" name="Graphic 10" descr="Man">
              <a:extLst>
                <a:ext uri="{FF2B5EF4-FFF2-40B4-BE49-F238E27FC236}">
                  <a16:creationId xmlns:a16="http://schemas.microsoft.com/office/drawing/2014/main" id="{709186A2-02F6-4DEB-A694-4C7894F9BF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9715" y="5029200"/>
              <a:ext cx="914400" cy="914400"/>
            </a:xfrm>
            <a:prstGeom prst="rect">
              <a:avLst/>
            </a:prstGeom>
          </p:spPr>
        </p:pic>
        <p:pic>
          <p:nvPicPr>
            <p:cNvPr id="13" name="Graphic 12" descr="Handshake">
              <a:extLst>
                <a:ext uri="{FF2B5EF4-FFF2-40B4-BE49-F238E27FC236}">
                  <a16:creationId xmlns:a16="http://schemas.microsoft.com/office/drawing/2014/main" id="{A36B2CC2-A777-4EC8-9686-E3A86915E3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1000" y="5105400"/>
              <a:ext cx="914400" cy="914400"/>
            </a:xfrm>
            <a:prstGeom prst="rect">
              <a:avLst/>
            </a:prstGeom>
          </p:spPr>
        </p:pic>
        <p:sp>
          <p:nvSpPr>
            <p:cNvPr id="14" name="Rectangle 13">
              <a:extLst>
                <a:ext uri="{FF2B5EF4-FFF2-40B4-BE49-F238E27FC236}">
                  <a16:creationId xmlns:a16="http://schemas.microsoft.com/office/drawing/2014/main" id="{67DFA514-313C-45D0-95F0-E3D49176A19F}"/>
                </a:ext>
              </a:extLst>
            </p:cNvPr>
            <p:cNvSpPr/>
            <p:nvPr/>
          </p:nvSpPr>
          <p:spPr>
            <a:xfrm>
              <a:off x="2219461" y="2107173"/>
              <a:ext cx="1514339" cy="83111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110</a:t>
              </a:r>
            </a:p>
          </p:txBody>
        </p:sp>
        <p:sp>
          <p:nvSpPr>
            <p:cNvPr id="15" name="Rectangle 14">
              <a:extLst>
                <a:ext uri="{FF2B5EF4-FFF2-40B4-BE49-F238E27FC236}">
                  <a16:creationId xmlns:a16="http://schemas.microsoft.com/office/drawing/2014/main" id="{B79A72DC-7DCC-4AF2-8B97-2045EAE9B545}"/>
                </a:ext>
              </a:extLst>
            </p:cNvPr>
            <p:cNvSpPr/>
            <p:nvPr/>
          </p:nvSpPr>
          <p:spPr>
            <a:xfrm>
              <a:off x="5110942" y="3487057"/>
              <a:ext cx="855936" cy="4498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14</a:t>
              </a:r>
            </a:p>
          </p:txBody>
        </p:sp>
        <p:pic>
          <p:nvPicPr>
            <p:cNvPr id="17" name="Graphic 16" descr="Head with Gears">
              <a:extLst>
                <a:ext uri="{FF2B5EF4-FFF2-40B4-BE49-F238E27FC236}">
                  <a16:creationId xmlns:a16="http://schemas.microsoft.com/office/drawing/2014/main" id="{9CC2F676-36D9-4BA0-A41D-70F7E89440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3463" y="4928937"/>
              <a:ext cx="914400" cy="914400"/>
            </a:xfrm>
            <a:prstGeom prst="rect">
              <a:avLst/>
            </a:prstGeom>
          </p:spPr>
        </p:pic>
        <p:pic>
          <p:nvPicPr>
            <p:cNvPr id="23" name="Graphic 22" descr="Money">
              <a:extLst>
                <a:ext uri="{FF2B5EF4-FFF2-40B4-BE49-F238E27FC236}">
                  <a16:creationId xmlns:a16="http://schemas.microsoft.com/office/drawing/2014/main" id="{5FC9D334-0ED9-4F08-BA23-939F8522FA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38400" y="4932948"/>
              <a:ext cx="914400" cy="914400"/>
            </a:xfrm>
            <a:prstGeom prst="rect">
              <a:avLst/>
            </a:prstGeom>
          </p:spPr>
        </p:pic>
        <p:sp>
          <p:nvSpPr>
            <p:cNvPr id="24" name="Rectangle 23">
              <a:extLst>
                <a:ext uri="{FF2B5EF4-FFF2-40B4-BE49-F238E27FC236}">
                  <a16:creationId xmlns:a16="http://schemas.microsoft.com/office/drawing/2014/main" id="{935720C1-3E5C-4E34-BCC6-3D10BCF61EFB}"/>
                </a:ext>
              </a:extLst>
            </p:cNvPr>
            <p:cNvSpPr/>
            <p:nvPr/>
          </p:nvSpPr>
          <p:spPr>
            <a:xfrm>
              <a:off x="3746778" y="2579520"/>
              <a:ext cx="603002" cy="33870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30</a:t>
              </a:r>
            </a:p>
          </p:txBody>
        </p:sp>
        <p:sp>
          <p:nvSpPr>
            <p:cNvPr id="25" name="Rectangle 24">
              <a:extLst>
                <a:ext uri="{FF2B5EF4-FFF2-40B4-BE49-F238E27FC236}">
                  <a16:creationId xmlns:a16="http://schemas.microsoft.com/office/drawing/2014/main" id="{D2893F78-5FDD-40D3-8BE7-1A24A7B1043B}"/>
                </a:ext>
              </a:extLst>
            </p:cNvPr>
            <p:cNvSpPr/>
            <p:nvPr/>
          </p:nvSpPr>
          <p:spPr>
            <a:xfrm>
              <a:off x="5111779" y="3109714"/>
              <a:ext cx="625640" cy="3693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30</a:t>
              </a:r>
            </a:p>
          </p:txBody>
        </p:sp>
        <p:cxnSp>
          <p:nvCxnSpPr>
            <p:cNvPr id="27" name="Connector: Elbow 26">
              <a:extLst>
                <a:ext uri="{FF2B5EF4-FFF2-40B4-BE49-F238E27FC236}">
                  <a16:creationId xmlns:a16="http://schemas.microsoft.com/office/drawing/2014/main" id="{8BD774DA-2F87-4C4E-8307-F9376FFBC160}"/>
                </a:ext>
              </a:extLst>
            </p:cNvPr>
            <p:cNvCxnSpPr>
              <a:cxnSpLocks/>
              <a:stCxn id="24" idx="3"/>
              <a:endCxn id="25" idx="0"/>
            </p:cNvCxnSpPr>
            <p:nvPr/>
          </p:nvCxnSpPr>
          <p:spPr>
            <a:xfrm>
              <a:off x="4349780" y="2748875"/>
              <a:ext cx="1074819" cy="36083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0AA9B7B-2FB9-4F0B-AB17-B0E3D25F0B89}"/>
                </a:ext>
              </a:extLst>
            </p:cNvPr>
            <p:cNvSpPr txBox="1"/>
            <p:nvPr/>
          </p:nvSpPr>
          <p:spPr>
            <a:xfrm>
              <a:off x="2702046" y="1667093"/>
              <a:ext cx="1408873" cy="369332"/>
            </a:xfrm>
            <a:prstGeom prst="rect">
              <a:avLst/>
            </a:prstGeom>
            <a:noFill/>
          </p:spPr>
          <p:txBody>
            <a:bodyPr wrap="square" rtlCol="0">
              <a:spAutoFit/>
            </a:bodyPr>
            <a:lstStyle/>
            <a:p>
              <a:r>
                <a:rPr lang="en-US"/>
                <a:t>14% </a:t>
              </a:r>
              <a:r>
                <a:rPr lang="en-US">
                  <a:sym typeface="Wingdings" panose="05000000000000000000" pitchFamily="2" charset="2"/>
                </a:rPr>
                <a:t> 11%</a:t>
              </a:r>
              <a:endParaRPr lang="en-US"/>
            </a:p>
          </p:txBody>
        </p:sp>
        <p:sp>
          <p:nvSpPr>
            <p:cNvPr id="30" name="TextBox 29">
              <a:extLst>
                <a:ext uri="{FF2B5EF4-FFF2-40B4-BE49-F238E27FC236}">
                  <a16:creationId xmlns:a16="http://schemas.microsoft.com/office/drawing/2014/main" id="{8D0D2BC6-EEB7-4D9C-A8E1-9E21054713D9}"/>
                </a:ext>
              </a:extLst>
            </p:cNvPr>
            <p:cNvSpPr txBox="1"/>
            <p:nvPr/>
          </p:nvSpPr>
          <p:spPr>
            <a:xfrm>
              <a:off x="4939230" y="2265264"/>
              <a:ext cx="1408873" cy="369332"/>
            </a:xfrm>
            <a:prstGeom prst="rect">
              <a:avLst/>
            </a:prstGeom>
            <a:noFill/>
          </p:spPr>
          <p:txBody>
            <a:bodyPr wrap="square" rtlCol="0">
              <a:spAutoFit/>
            </a:bodyPr>
            <a:lstStyle/>
            <a:p>
              <a:r>
                <a:rPr lang="en-US"/>
                <a:t>14% </a:t>
              </a:r>
              <a:r>
                <a:rPr lang="en-US">
                  <a:sym typeface="Wingdings" panose="05000000000000000000" pitchFamily="2" charset="2"/>
                </a:rPr>
                <a:t> 44%</a:t>
              </a:r>
              <a:endParaRPr lang="en-US"/>
            </a:p>
          </p:txBody>
        </p:sp>
      </p:grpSp>
      <p:sp>
        <p:nvSpPr>
          <p:cNvPr id="3" name="TextBox 2">
            <a:extLst>
              <a:ext uri="{FF2B5EF4-FFF2-40B4-BE49-F238E27FC236}">
                <a16:creationId xmlns:a16="http://schemas.microsoft.com/office/drawing/2014/main" id="{E83D0962-90CA-4152-84A1-EDF601BC9641}"/>
              </a:ext>
            </a:extLst>
          </p:cNvPr>
          <p:cNvSpPr txBox="1"/>
          <p:nvPr/>
        </p:nvSpPr>
        <p:spPr>
          <a:xfrm>
            <a:off x="5909970" y="1795549"/>
            <a:ext cx="3051150" cy="3046988"/>
          </a:xfrm>
          <a:prstGeom prst="rect">
            <a:avLst/>
          </a:prstGeom>
          <a:noFill/>
        </p:spPr>
        <p:txBody>
          <a:bodyPr wrap="square" rtlCol="0">
            <a:spAutoFit/>
          </a:bodyPr>
          <a:lstStyle/>
          <a:p>
            <a:r>
              <a:rPr lang="en-US" sz="3200" b="1" i="1"/>
              <a:t>“Creating a community of investors that outperform the average market”</a:t>
            </a:r>
          </a:p>
        </p:txBody>
      </p:sp>
    </p:spTree>
    <p:extLst>
      <p:ext uri="{BB962C8B-B14F-4D97-AF65-F5344CB8AC3E}">
        <p14:creationId xmlns:p14="http://schemas.microsoft.com/office/powerpoint/2010/main" val="269337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77662" y="117352"/>
            <a:ext cx="8520600" cy="831600"/>
          </a:xfrm>
          <a:prstGeom prst="rect">
            <a:avLst/>
          </a:prstGeom>
        </p:spPr>
        <p:txBody>
          <a:bodyPr wrap="square" lIns="91425" tIns="91425" rIns="91425" bIns="91425" anchor="t" anchorCtr="0">
            <a:noAutofit/>
          </a:bodyPr>
          <a:lstStyle/>
          <a:p>
            <a:pPr marL="0" lvl="0" indent="0" rtl="0">
              <a:spcBef>
                <a:spcPts val="0"/>
              </a:spcBef>
              <a:buNone/>
            </a:pPr>
            <a:r>
              <a:rPr lang="en">
                <a:solidFill>
                  <a:schemeClr val="tx1"/>
                </a:solidFill>
              </a:rPr>
              <a:t>Revenue model</a:t>
            </a:r>
          </a:p>
        </p:txBody>
      </p:sp>
      <p:sp>
        <p:nvSpPr>
          <p:cNvPr id="171" name="Shape 171"/>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10</a:t>
            </a:fld>
            <a:endParaRPr lang="en"/>
          </a:p>
        </p:txBody>
      </p:sp>
      <p:sp>
        <p:nvSpPr>
          <p:cNvPr id="51" name="Shape 184">
            <a:extLst>
              <a:ext uri="{FF2B5EF4-FFF2-40B4-BE49-F238E27FC236}">
                <a16:creationId xmlns:a16="http://schemas.microsoft.com/office/drawing/2014/main" id="{FE13CFD4-77AF-4631-AF71-21CDA6C54E36}"/>
              </a:ext>
            </a:extLst>
          </p:cNvPr>
          <p:cNvSpPr txBox="1">
            <a:spLocks/>
          </p:cNvSpPr>
          <p:nvPr/>
        </p:nvSpPr>
        <p:spPr>
          <a:xfrm>
            <a:off x="31306" y="129613"/>
            <a:ext cx="9406410" cy="1491373"/>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1pPr>
            <a:lvl2pPr lvl="1">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2pPr>
            <a:lvl3pPr lvl="2">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3pPr>
            <a:lvl4pPr lvl="3">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4pPr>
            <a:lvl5pPr lvl="4">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5pPr>
            <a:lvl6pPr lvl="5">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6pPr>
            <a:lvl7pPr lvl="6">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7pPr>
            <a:lvl8pPr lvl="7">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8pPr>
            <a:lvl9pPr lvl="8">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9pPr>
          </a:lstStyle>
          <a:p>
            <a:r>
              <a:rPr lang="en" dirty="0"/>
              <a:t>Marketing strategies</a:t>
            </a:r>
          </a:p>
          <a:p>
            <a:endParaRPr lang="en-US" sz="1200" i="1" dirty="0"/>
          </a:p>
          <a:p>
            <a:r>
              <a:rPr lang="en-US" sz="1200" i="1" dirty="0"/>
              <a:t>Our first time on public media: </a:t>
            </a:r>
          </a:p>
          <a:p>
            <a:r>
              <a:rPr lang="en-US" sz="1200" i="1" dirty="0"/>
              <a:t>- “</a:t>
            </a:r>
            <a:r>
              <a:rPr lang="vi-VN" sz="1200" i="1" dirty="0"/>
              <a:t>Doanh nghiệp đầu tiên áp dụng công nghệ blockchain vào đầu tư chứng khoán Việt Nam</a:t>
            </a:r>
            <a:r>
              <a:rPr lang="en-US" sz="1200" i="1" dirty="0"/>
              <a:t>” - </a:t>
            </a:r>
            <a:r>
              <a:rPr lang="en-US" sz="1200" i="1" dirty="0">
                <a:hlinkClick r:id="rId3"/>
              </a:rPr>
              <a:t>https://goo.gl/fgMtGn</a:t>
            </a:r>
            <a:endParaRPr lang="en-US" sz="1200" i="1" dirty="0"/>
          </a:p>
          <a:p>
            <a:r>
              <a:rPr lang="en" sz="1200" i="1" dirty="0"/>
              <a:t>- </a:t>
            </a:r>
            <a:r>
              <a:rPr lang="en-US" sz="1200" i="1" dirty="0"/>
              <a:t>Interview by HTV9 “</a:t>
            </a:r>
            <a:r>
              <a:rPr lang="en-US" sz="1200" i="1" dirty="0" err="1"/>
              <a:t>Việt</a:t>
            </a:r>
            <a:r>
              <a:rPr lang="en-US" sz="1200" i="1" dirty="0"/>
              <a:t> Nam b</a:t>
            </a:r>
            <a:r>
              <a:rPr lang="vi-VN" sz="1200" i="1" dirty="0"/>
              <a:t>ư</a:t>
            </a:r>
            <a:r>
              <a:rPr lang="en-US" sz="1200" i="1" dirty="0" err="1"/>
              <a:t>ớc</a:t>
            </a:r>
            <a:r>
              <a:rPr lang="en-US" sz="1200" i="1" dirty="0"/>
              <a:t> </a:t>
            </a:r>
            <a:r>
              <a:rPr lang="en-US" sz="1200" i="1" dirty="0" err="1"/>
              <a:t>đầu</a:t>
            </a:r>
            <a:r>
              <a:rPr lang="en-US" sz="1200" i="1" dirty="0"/>
              <a:t> </a:t>
            </a:r>
            <a:r>
              <a:rPr lang="en-US" sz="1200" i="1" dirty="0" err="1"/>
              <a:t>ứng</a:t>
            </a:r>
            <a:r>
              <a:rPr lang="en-US" sz="1200" i="1" dirty="0"/>
              <a:t> </a:t>
            </a:r>
            <a:r>
              <a:rPr lang="en-US" sz="1200" i="1" dirty="0" err="1"/>
              <a:t>dụng</a:t>
            </a:r>
            <a:r>
              <a:rPr lang="en-US" sz="1200" i="1" dirty="0"/>
              <a:t> </a:t>
            </a:r>
            <a:r>
              <a:rPr lang="en-US" sz="1200" i="1" dirty="0" err="1"/>
              <a:t>công</a:t>
            </a:r>
            <a:r>
              <a:rPr lang="en-US" sz="1200" i="1" dirty="0"/>
              <a:t> </a:t>
            </a:r>
            <a:r>
              <a:rPr lang="en-US" sz="1200" i="1" dirty="0" err="1"/>
              <a:t>nghệ</a:t>
            </a:r>
            <a:r>
              <a:rPr lang="en-US" sz="1200" i="1" dirty="0"/>
              <a:t> blockchain” - </a:t>
            </a:r>
            <a:r>
              <a:rPr lang="en-US" sz="1200" i="1" dirty="0">
                <a:hlinkClick r:id="rId4"/>
              </a:rPr>
              <a:t>https://goo.gl/bbk3eh</a:t>
            </a:r>
            <a:endParaRPr lang="en" sz="1400" i="1" dirty="0"/>
          </a:p>
        </p:txBody>
      </p:sp>
      <p:grpSp>
        <p:nvGrpSpPr>
          <p:cNvPr id="22" name="Group 21">
            <a:extLst>
              <a:ext uri="{FF2B5EF4-FFF2-40B4-BE49-F238E27FC236}">
                <a16:creationId xmlns:a16="http://schemas.microsoft.com/office/drawing/2014/main" id="{0DA725CE-F2C4-471B-989C-A31BA72ED44E}"/>
              </a:ext>
            </a:extLst>
          </p:cNvPr>
          <p:cNvGrpSpPr/>
          <p:nvPr/>
        </p:nvGrpSpPr>
        <p:grpSpPr>
          <a:xfrm>
            <a:off x="10186" y="1690254"/>
            <a:ext cx="3489584" cy="3737953"/>
            <a:chOff x="-53878" y="1177666"/>
            <a:chExt cx="5351857" cy="5719127"/>
          </a:xfrm>
        </p:grpSpPr>
        <p:grpSp>
          <p:nvGrpSpPr>
            <p:cNvPr id="21" name="Group 20">
              <a:extLst>
                <a:ext uri="{FF2B5EF4-FFF2-40B4-BE49-F238E27FC236}">
                  <a16:creationId xmlns:a16="http://schemas.microsoft.com/office/drawing/2014/main" id="{5AF3B0E8-3488-4962-A818-F211F44CF9B9}"/>
                </a:ext>
              </a:extLst>
            </p:cNvPr>
            <p:cNvGrpSpPr/>
            <p:nvPr/>
          </p:nvGrpSpPr>
          <p:grpSpPr>
            <a:xfrm>
              <a:off x="-53878" y="1290807"/>
              <a:ext cx="5351857" cy="5605986"/>
              <a:chOff x="-53878" y="1290807"/>
              <a:chExt cx="5351857" cy="5605986"/>
            </a:xfrm>
          </p:grpSpPr>
          <p:sp>
            <p:nvSpPr>
              <p:cNvPr id="160" name="Rectangle 159">
                <a:extLst>
                  <a:ext uri="{FF2B5EF4-FFF2-40B4-BE49-F238E27FC236}">
                    <a16:creationId xmlns:a16="http://schemas.microsoft.com/office/drawing/2014/main" id="{B904F4D0-E652-4C97-8971-A77A0F7DC68F}"/>
                  </a:ext>
                </a:extLst>
              </p:cNvPr>
              <p:cNvSpPr/>
              <p:nvPr/>
            </p:nvSpPr>
            <p:spPr>
              <a:xfrm>
                <a:off x="94212" y="3599920"/>
                <a:ext cx="5203767" cy="32968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5" name="Graphic 34" descr="Man">
                <a:extLst>
                  <a:ext uri="{FF2B5EF4-FFF2-40B4-BE49-F238E27FC236}">
                    <a16:creationId xmlns:a16="http://schemas.microsoft.com/office/drawing/2014/main" id="{CEAEC626-4EF9-49FE-9138-4F8F654C35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5132" y="6134896"/>
                <a:ext cx="878594" cy="629114"/>
              </a:xfrm>
              <a:prstGeom prst="rect">
                <a:avLst/>
              </a:prstGeom>
            </p:spPr>
          </p:pic>
          <p:pic>
            <p:nvPicPr>
              <p:cNvPr id="37" name="Graphic 36" descr="Man">
                <a:extLst>
                  <a:ext uri="{FF2B5EF4-FFF2-40B4-BE49-F238E27FC236}">
                    <a16:creationId xmlns:a16="http://schemas.microsoft.com/office/drawing/2014/main" id="{0C54C7DC-A3AF-4168-8044-FD41EF144B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35947" y="6134896"/>
                <a:ext cx="878594" cy="629114"/>
              </a:xfrm>
              <a:prstGeom prst="rect">
                <a:avLst/>
              </a:prstGeom>
            </p:spPr>
          </p:pic>
          <p:pic>
            <p:nvPicPr>
              <p:cNvPr id="38" name="Graphic 37" descr="Handshake">
                <a:extLst>
                  <a:ext uri="{FF2B5EF4-FFF2-40B4-BE49-F238E27FC236}">
                    <a16:creationId xmlns:a16="http://schemas.microsoft.com/office/drawing/2014/main" id="{117C3E08-18C9-4C57-AC61-294296448A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06942" y="6187322"/>
                <a:ext cx="878594" cy="629114"/>
              </a:xfrm>
              <a:prstGeom prst="rect">
                <a:avLst/>
              </a:prstGeom>
            </p:spPr>
          </p:pic>
          <p:pic>
            <p:nvPicPr>
              <p:cNvPr id="41" name="Graphic 40" descr="Head with Gears">
                <a:extLst>
                  <a:ext uri="{FF2B5EF4-FFF2-40B4-BE49-F238E27FC236}">
                    <a16:creationId xmlns:a16="http://schemas.microsoft.com/office/drawing/2014/main" id="{480D2184-8F60-4DB1-9B46-F0934EC367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08221" y="6065914"/>
                <a:ext cx="878594" cy="629114"/>
              </a:xfrm>
              <a:prstGeom prst="rect">
                <a:avLst/>
              </a:prstGeom>
            </p:spPr>
          </p:pic>
          <p:pic>
            <p:nvPicPr>
              <p:cNvPr id="42" name="Graphic 41" descr="Money">
                <a:extLst>
                  <a:ext uri="{FF2B5EF4-FFF2-40B4-BE49-F238E27FC236}">
                    <a16:creationId xmlns:a16="http://schemas.microsoft.com/office/drawing/2014/main" id="{D6C82D58-5243-497D-B722-1CAAEAAFD5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2970" y="6068674"/>
                <a:ext cx="878594" cy="629114"/>
              </a:xfrm>
              <a:prstGeom prst="rect">
                <a:avLst/>
              </a:prstGeom>
            </p:spPr>
          </p:pic>
          <p:grpSp>
            <p:nvGrpSpPr>
              <p:cNvPr id="20" name="Group 19">
                <a:extLst>
                  <a:ext uri="{FF2B5EF4-FFF2-40B4-BE49-F238E27FC236}">
                    <a16:creationId xmlns:a16="http://schemas.microsoft.com/office/drawing/2014/main" id="{83DEFB54-50F7-4F14-B947-4AD6D7595B15}"/>
                  </a:ext>
                </a:extLst>
              </p:cNvPr>
              <p:cNvGrpSpPr/>
              <p:nvPr/>
            </p:nvGrpSpPr>
            <p:grpSpPr>
              <a:xfrm>
                <a:off x="-53878" y="1290807"/>
                <a:ext cx="5149694" cy="4940133"/>
                <a:chOff x="-53878" y="1290807"/>
                <a:chExt cx="5149694" cy="4940133"/>
              </a:xfrm>
            </p:grpSpPr>
            <p:sp>
              <p:nvSpPr>
                <p:cNvPr id="161" name="Rectangle 160">
                  <a:extLst>
                    <a:ext uri="{FF2B5EF4-FFF2-40B4-BE49-F238E27FC236}">
                      <a16:creationId xmlns:a16="http://schemas.microsoft.com/office/drawing/2014/main" id="{FB3BBE97-87B6-434E-9332-5A7F421BA93F}"/>
                    </a:ext>
                  </a:extLst>
                </p:cNvPr>
                <p:cNvSpPr/>
                <p:nvPr/>
              </p:nvSpPr>
              <p:spPr>
                <a:xfrm>
                  <a:off x="415971" y="1290807"/>
                  <a:ext cx="3275214" cy="14848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5" name="Picture 4" descr="https://is1-ssl.mzstatic.com/image/thumb/Newsstand71/v4/4f/33/3f/4f333fff-d7ed-c935-7700-40efd103f345/Icon-76@2x.png.png/0x0ss.png">
                  <a:extLst>
                    <a:ext uri="{FF2B5EF4-FFF2-40B4-BE49-F238E27FC236}">
                      <a16:creationId xmlns:a16="http://schemas.microsoft.com/office/drawing/2014/main" id="{52084CD7-F4F7-43BC-8833-72F48401EBC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48655" y="1464774"/>
                  <a:ext cx="1150668" cy="113531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8C358D2-21AF-493A-9594-B40A36DD1D07}"/>
                    </a:ext>
                  </a:extLst>
                </p:cNvPr>
                <p:cNvSpPr/>
                <p:nvPr/>
              </p:nvSpPr>
              <p:spPr>
                <a:xfrm>
                  <a:off x="754717" y="1472628"/>
                  <a:ext cx="1165795" cy="113531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R&amp;D for investment strategies</a:t>
                  </a:r>
                </a:p>
              </p:txBody>
            </p:sp>
            <p:pic>
              <p:nvPicPr>
                <p:cNvPr id="14" name="Graphic 13" descr="Satellite">
                  <a:extLst>
                    <a:ext uri="{FF2B5EF4-FFF2-40B4-BE49-F238E27FC236}">
                      <a16:creationId xmlns:a16="http://schemas.microsoft.com/office/drawing/2014/main" id="{3AC5A399-2D6A-4B7A-822C-5355E8A2CEC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878" y="1988182"/>
                  <a:ext cx="914400" cy="914400"/>
                </a:xfrm>
                <a:prstGeom prst="rect">
                  <a:avLst/>
                </a:prstGeom>
              </p:spPr>
            </p:pic>
            <p:sp>
              <p:nvSpPr>
                <p:cNvPr id="180" name="Arrow: Down 179">
                  <a:extLst>
                    <a:ext uri="{FF2B5EF4-FFF2-40B4-BE49-F238E27FC236}">
                      <a16:creationId xmlns:a16="http://schemas.microsoft.com/office/drawing/2014/main" id="{71134587-51CF-4767-877C-D095978F730E}"/>
                    </a:ext>
                  </a:extLst>
                </p:cNvPr>
                <p:cNvSpPr/>
                <p:nvPr/>
              </p:nvSpPr>
              <p:spPr>
                <a:xfrm>
                  <a:off x="1989539" y="2787534"/>
                  <a:ext cx="188396" cy="739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4F6F68C-2E8B-4E9A-805E-0462B5B629A8}"/>
                    </a:ext>
                  </a:extLst>
                </p:cNvPr>
                <p:cNvSpPr/>
                <p:nvPr/>
              </p:nvSpPr>
              <p:spPr>
                <a:xfrm>
                  <a:off x="403322" y="4696334"/>
                  <a:ext cx="2056182" cy="1258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1000</a:t>
                  </a:r>
                </a:p>
              </p:txBody>
            </p:sp>
            <p:sp>
              <p:nvSpPr>
                <p:cNvPr id="34" name="Rectangle 33">
                  <a:extLst>
                    <a:ext uri="{FF2B5EF4-FFF2-40B4-BE49-F238E27FC236}">
                      <a16:creationId xmlns:a16="http://schemas.microsoft.com/office/drawing/2014/main" id="{4A4CF0D9-8867-4B0E-89B5-8163D6B5B094}"/>
                    </a:ext>
                  </a:extLst>
                </p:cNvPr>
                <p:cNvSpPr/>
                <p:nvPr/>
              </p:nvSpPr>
              <p:spPr>
                <a:xfrm>
                  <a:off x="3191665" y="5365672"/>
                  <a:ext cx="822419" cy="588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a:t>
                  </a:r>
                </a:p>
              </p:txBody>
            </p:sp>
            <p:sp>
              <p:nvSpPr>
                <p:cNvPr id="39" name="Rectangle 38">
                  <a:extLst>
                    <a:ext uri="{FF2B5EF4-FFF2-40B4-BE49-F238E27FC236}">
                      <a16:creationId xmlns:a16="http://schemas.microsoft.com/office/drawing/2014/main" id="{BD652927-B298-40E4-80BF-63DB89F2F38A}"/>
                    </a:ext>
                  </a:extLst>
                </p:cNvPr>
                <p:cNvSpPr/>
                <p:nvPr/>
              </p:nvSpPr>
              <p:spPr>
                <a:xfrm>
                  <a:off x="412605" y="4124519"/>
                  <a:ext cx="1455040" cy="57181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110</a:t>
                  </a:r>
                </a:p>
              </p:txBody>
            </p:sp>
            <p:sp>
              <p:nvSpPr>
                <p:cNvPr id="40" name="Rectangle 39">
                  <a:extLst>
                    <a:ext uri="{FF2B5EF4-FFF2-40B4-BE49-F238E27FC236}">
                      <a16:creationId xmlns:a16="http://schemas.microsoft.com/office/drawing/2014/main" id="{F18C52AC-69EB-46CF-B004-ABE8CF60642D}"/>
                    </a:ext>
                  </a:extLst>
                </p:cNvPr>
                <p:cNvSpPr/>
                <p:nvPr/>
              </p:nvSpPr>
              <p:spPr>
                <a:xfrm>
                  <a:off x="3190860" y="5073890"/>
                  <a:ext cx="822419" cy="30949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14</a:t>
                  </a:r>
                </a:p>
              </p:txBody>
            </p:sp>
            <p:sp>
              <p:nvSpPr>
                <p:cNvPr id="43" name="Rectangle 42">
                  <a:extLst>
                    <a:ext uri="{FF2B5EF4-FFF2-40B4-BE49-F238E27FC236}">
                      <a16:creationId xmlns:a16="http://schemas.microsoft.com/office/drawing/2014/main" id="{68481D02-77C1-4547-9123-8F606F05BFD1}"/>
                    </a:ext>
                  </a:extLst>
                </p:cNvPr>
                <p:cNvSpPr/>
                <p:nvPr/>
              </p:nvSpPr>
              <p:spPr>
                <a:xfrm>
                  <a:off x="1880115" y="4449497"/>
                  <a:ext cx="579389" cy="23303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30</a:t>
                  </a:r>
                </a:p>
              </p:txBody>
            </p:sp>
            <p:sp>
              <p:nvSpPr>
                <p:cNvPr id="44" name="Rectangle 43">
                  <a:extLst>
                    <a:ext uri="{FF2B5EF4-FFF2-40B4-BE49-F238E27FC236}">
                      <a16:creationId xmlns:a16="http://schemas.microsoft.com/office/drawing/2014/main" id="{D7094764-08F9-4CC3-81CC-CD6466AF73F4}"/>
                    </a:ext>
                  </a:extLst>
                </p:cNvPr>
                <p:cNvSpPr/>
                <p:nvPr/>
              </p:nvSpPr>
              <p:spPr>
                <a:xfrm>
                  <a:off x="3191665" y="4814275"/>
                  <a:ext cx="601141" cy="25410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30</a:t>
                  </a:r>
                </a:p>
              </p:txBody>
            </p:sp>
            <p:cxnSp>
              <p:nvCxnSpPr>
                <p:cNvPr id="47" name="Connector: Elbow 46">
                  <a:extLst>
                    <a:ext uri="{FF2B5EF4-FFF2-40B4-BE49-F238E27FC236}">
                      <a16:creationId xmlns:a16="http://schemas.microsoft.com/office/drawing/2014/main" id="{613C2C6B-771C-4D83-93F8-B9A8B18164FF}"/>
                    </a:ext>
                  </a:extLst>
                </p:cNvPr>
                <p:cNvCxnSpPr>
                  <a:cxnSpLocks/>
                  <a:stCxn id="43" idx="3"/>
                  <a:endCxn id="44" idx="0"/>
                </p:cNvCxnSpPr>
                <p:nvPr/>
              </p:nvCxnSpPr>
              <p:spPr>
                <a:xfrm>
                  <a:off x="2459505" y="4566015"/>
                  <a:ext cx="1032731" cy="2482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8725C87-0979-4A96-B6C9-0B0CBFD3EA95}"/>
                    </a:ext>
                  </a:extLst>
                </p:cNvPr>
                <p:cNvSpPr txBox="1"/>
                <p:nvPr/>
              </p:nvSpPr>
              <p:spPr>
                <a:xfrm>
                  <a:off x="476935" y="3658929"/>
                  <a:ext cx="1353704" cy="322133"/>
                </a:xfrm>
                <a:prstGeom prst="rect">
                  <a:avLst/>
                </a:prstGeom>
                <a:noFill/>
              </p:spPr>
              <p:txBody>
                <a:bodyPr wrap="square" rtlCol="0">
                  <a:spAutoFit/>
                </a:bodyPr>
                <a:lstStyle/>
                <a:p>
                  <a:r>
                    <a:rPr lang="en-US" sz="900"/>
                    <a:t>14% </a:t>
                  </a:r>
                  <a:r>
                    <a:rPr lang="en-US" sz="900">
                      <a:sym typeface="Wingdings" panose="05000000000000000000" pitchFamily="2" charset="2"/>
                    </a:rPr>
                    <a:t> 11%</a:t>
                  </a:r>
                  <a:endParaRPr lang="en-US" sz="900"/>
                </a:p>
              </p:txBody>
            </p:sp>
            <p:sp>
              <p:nvSpPr>
                <p:cNvPr id="49" name="TextBox 48">
                  <a:extLst>
                    <a:ext uri="{FF2B5EF4-FFF2-40B4-BE49-F238E27FC236}">
                      <a16:creationId xmlns:a16="http://schemas.microsoft.com/office/drawing/2014/main" id="{FFA35DAC-8606-4BC5-90CE-207EF172EF02}"/>
                    </a:ext>
                  </a:extLst>
                </p:cNvPr>
                <p:cNvSpPr txBox="1"/>
                <p:nvPr/>
              </p:nvSpPr>
              <p:spPr>
                <a:xfrm>
                  <a:off x="3014333" y="3844851"/>
                  <a:ext cx="1353704" cy="343609"/>
                </a:xfrm>
                <a:prstGeom prst="rect">
                  <a:avLst/>
                </a:prstGeom>
                <a:noFill/>
              </p:spPr>
              <p:txBody>
                <a:bodyPr wrap="square" rtlCol="0">
                  <a:spAutoFit/>
                </a:bodyPr>
                <a:lstStyle/>
                <a:p>
                  <a:r>
                    <a:rPr lang="en-US" sz="1000"/>
                    <a:t>14% </a:t>
                  </a:r>
                  <a:r>
                    <a:rPr lang="en-US" sz="1000">
                      <a:sym typeface="Wingdings" panose="05000000000000000000" pitchFamily="2" charset="2"/>
                    </a:rPr>
                    <a:t> 44%</a:t>
                  </a:r>
                  <a:endParaRPr lang="en-US" sz="1000"/>
                </a:p>
              </p:txBody>
            </p:sp>
            <p:sp>
              <p:nvSpPr>
                <p:cNvPr id="7" name="Oval 6">
                  <a:extLst>
                    <a:ext uri="{FF2B5EF4-FFF2-40B4-BE49-F238E27FC236}">
                      <a16:creationId xmlns:a16="http://schemas.microsoft.com/office/drawing/2014/main" id="{EBD80BED-3BE7-402A-9714-1C525AC9EE35}"/>
                    </a:ext>
                  </a:extLst>
                </p:cNvPr>
                <p:cNvSpPr/>
                <p:nvPr/>
              </p:nvSpPr>
              <p:spPr>
                <a:xfrm>
                  <a:off x="2967355" y="4220563"/>
                  <a:ext cx="1653817" cy="2010377"/>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D111DACA-7B70-4A87-83A5-6A833C2EF64D}"/>
                    </a:ext>
                  </a:extLst>
                </p:cNvPr>
                <p:cNvSpPr txBox="1"/>
                <p:nvPr/>
              </p:nvSpPr>
              <p:spPr>
                <a:xfrm>
                  <a:off x="4434541" y="4359284"/>
                  <a:ext cx="552695" cy="1015663"/>
                </a:xfrm>
                <a:prstGeom prst="rect">
                  <a:avLst/>
                </a:prstGeom>
                <a:noFill/>
              </p:spPr>
              <p:txBody>
                <a:bodyPr wrap="square" rtlCol="0">
                  <a:spAutoFit/>
                </a:bodyPr>
                <a:lstStyle/>
                <a:p>
                  <a:r>
                    <a:rPr lang="en-US" sz="6000">
                      <a:solidFill>
                        <a:srgbClr val="FF0000"/>
                      </a:solidFill>
                    </a:rPr>
                    <a:t>1</a:t>
                  </a:r>
                </a:p>
              </p:txBody>
            </p:sp>
            <p:sp>
              <p:nvSpPr>
                <p:cNvPr id="62" name="TextBox 61">
                  <a:extLst>
                    <a:ext uri="{FF2B5EF4-FFF2-40B4-BE49-F238E27FC236}">
                      <a16:creationId xmlns:a16="http://schemas.microsoft.com/office/drawing/2014/main" id="{CE27EAD0-6A68-4551-95DE-0E6BA33CF775}"/>
                    </a:ext>
                  </a:extLst>
                </p:cNvPr>
                <p:cNvSpPr txBox="1"/>
                <p:nvPr/>
              </p:nvSpPr>
              <p:spPr>
                <a:xfrm>
                  <a:off x="3594761" y="1797745"/>
                  <a:ext cx="1501055" cy="1015663"/>
                </a:xfrm>
                <a:prstGeom prst="rect">
                  <a:avLst/>
                </a:prstGeom>
                <a:noFill/>
              </p:spPr>
              <p:txBody>
                <a:bodyPr wrap="square" rtlCol="0">
                  <a:spAutoFit/>
                </a:bodyPr>
                <a:lstStyle/>
                <a:p>
                  <a:r>
                    <a:rPr lang="en-US" sz="6000">
                      <a:solidFill>
                        <a:srgbClr val="FF0000"/>
                      </a:solidFill>
                    </a:rPr>
                    <a:t>1</a:t>
                  </a:r>
                </a:p>
              </p:txBody>
            </p:sp>
          </p:grpSp>
        </p:grpSp>
        <p:sp>
          <p:nvSpPr>
            <p:cNvPr id="61" name="Oval 60">
              <a:extLst>
                <a:ext uri="{FF2B5EF4-FFF2-40B4-BE49-F238E27FC236}">
                  <a16:creationId xmlns:a16="http://schemas.microsoft.com/office/drawing/2014/main" id="{A5EB11CB-D668-403F-8BC2-782D2537B5B8}"/>
                </a:ext>
              </a:extLst>
            </p:cNvPr>
            <p:cNvSpPr/>
            <p:nvPr/>
          </p:nvSpPr>
          <p:spPr>
            <a:xfrm>
              <a:off x="88349" y="1177666"/>
              <a:ext cx="4491575" cy="2010377"/>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69" name="TextBox 68">
            <a:extLst>
              <a:ext uri="{FF2B5EF4-FFF2-40B4-BE49-F238E27FC236}">
                <a16:creationId xmlns:a16="http://schemas.microsoft.com/office/drawing/2014/main" id="{E05E79BF-6D66-49CF-877C-58C730DFE843}"/>
              </a:ext>
            </a:extLst>
          </p:cNvPr>
          <p:cNvSpPr txBox="1"/>
          <p:nvPr/>
        </p:nvSpPr>
        <p:spPr>
          <a:xfrm>
            <a:off x="210590" y="5795889"/>
            <a:ext cx="2344189" cy="738664"/>
          </a:xfrm>
          <a:prstGeom prst="rect">
            <a:avLst/>
          </a:prstGeom>
          <a:noFill/>
        </p:spPr>
        <p:txBody>
          <a:bodyPr wrap="square" rtlCol="0">
            <a:spAutoFit/>
          </a:bodyPr>
          <a:lstStyle/>
          <a:p>
            <a:pPr algn="just"/>
            <a:r>
              <a:rPr lang="en-US" b="1">
                <a:solidFill>
                  <a:srgbClr val="00B050"/>
                </a:solidFill>
              </a:rPr>
              <a:t>Co-founders’ skill and experience are also marketing boosters</a:t>
            </a:r>
          </a:p>
        </p:txBody>
      </p:sp>
      <p:sp>
        <p:nvSpPr>
          <p:cNvPr id="70" name="TextBox 69">
            <a:extLst>
              <a:ext uri="{FF2B5EF4-FFF2-40B4-BE49-F238E27FC236}">
                <a16:creationId xmlns:a16="http://schemas.microsoft.com/office/drawing/2014/main" id="{9B57EEED-9859-4D4B-8019-07B611CF9041}"/>
              </a:ext>
            </a:extLst>
          </p:cNvPr>
          <p:cNvSpPr txBox="1"/>
          <p:nvPr/>
        </p:nvSpPr>
        <p:spPr>
          <a:xfrm>
            <a:off x="2862321" y="5694201"/>
            <a:ext cx="5387444" cy="338554"/>
          </a:xfrm>
          <a:prstGeom prst="rect">
            <a:avLst/>
          </a:prstGeom>
          <a:noFill/>
        </p:spPr>
        <p:txBody>
          <a:bodyPr wrap="square" rtlCol="0">
            <a:spAutoFit/>
          </a:bodyPr>
          <a:lstStyle/>
          <a:p>
            <a:pPr algn="just"/>
            <a:r>
              <a:rPr lang="en-US" sz="1600" b="1"/>
              <a:t>= Finance + Computer science + Math              </a:t>
            </a:r>
            <a:endParaRPr lang="en-US" sz="1600" b="1">
              <a:solidFill>
                <a:schemeClr val="tx1"/>
              </a:solidFill>
            </a:endParaRPr>
          </a:p>
        </p:txBody>
      </p:sp>
      <p:sp>
        <p:nvSpPr>
          <p:cNvPr id="23" name="Rectangle 22">
            <a:extLst>
              <a:ext uri="{FF2B5EF4-FFF2-40B4-BE49-F238E27FC236}">
                <a16:creationId xmlns:a16="http://schemas.microsoft.com/office/drawing/2014/main" id="{2CA25722-5CB0-4DEE-AC6F-9CF182296762}"/>
              </a:ext>
            </a:extLst>
          </p:cNvPr>
          <p:cNvSpPr/>
          <p:nvPr/>
        </p:nvSpPr>
        <p:spPr>
          <a:xfrm>
            <a:off x="4206507" y="5462927"/>
            <a:ext cx="1050288" cy="307777"/>
          </a:xfrm>
          <a:prstGeom prst="rect">
            <a:avLst/>
          </a:prstGeom>
        </p:spPr>
        <p:txBody>
          <a:bodyPr wrap="none">
            <a:spAutoFit/>
          </a:bodyPr>
          <a:lstStyle/>
          <a:p>
            <a:pPr algn="just"/>
            <a:r>
              <a:rPr lang="en-US" b="1"/>
              <a:t>Winvestor</a:t>
            </a:r>
          </a:p>
        </p:txBody>
      </p:sp>
      <p:pic>
        <p:nvPicPr>
          <p:cNvPr id="4098" name="Picture 2" descr="Image result for google keyword">
            <a:extLst>
              <a:ext uri="{FF2B5EF4-FFF2-40B4-BE49-F238E27FC236}">
                <a16:creationId xmlns:a16="http://schemas.microsoft.com/office/drawing/2014/main" id="{0C07E50A-2FAD-43B0-B701-C4DD7306617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14157" y="5942635"/>
            <a:ext cx="1471099" cy="9273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arket sentiment">
            <a:extLst>
              <a:ext uri="{FF2B5EF4-FFF2-40B4-BE49-F238E27FC236}">
                <a16:creationId xmlns:a16="http://schemas.microsoft.com/office/drawing/2014/main" id="{B4652704-4067-4376-AA01-57905E5B652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53807" y="5956601"/>
            <a:ext cx="1352700" cy="8994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i artificial intelligence">
            <a:extLst>
              <a:ext uri="{FF2B5EF4-FFF2-40B4-BE49-F238E27FC236}">
                <a16:creationId xmlns:a16="http://schemas.microsoft.com/office/drawing/2014/main" id="{2C54ED46-9CA4-433A-909E-352F5067E2F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99055" y="5938758"/>
            <a:ext cx="1389731" cy="89538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investment decision">
            <a:extLst>
              <a:ext uri="{FF2B5EF4-FFF2-40B4-BE49-F238E27FC236}">
                <a16:creationId xmlns:a16="http://schemas.microsoft.com/office/drawing/2014/main" id="{3C62C7A3-0F7F-4C4C-A5B2-950786492D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07882" y="5486245"/>
            <a:ext cx="1095880" cy="109588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a:extLst>
              <a:ext uri="{FF2B5EF4-FFF2-40B4-BE49-F238E27FC236}">
                <a16:creationId xmlns:a16="http://schemas.microsoft.com/office/drawing/2014/main" id="{487667BC-9AA6-4B4F-92D4-690B97ACDB62}"/>
              </a:ext>
            </a:extLst>
          </p:cNvPr>
          <p:cNvSpPr/>
          <p:nvPr/>
        </p:nvSpPr>
        <p:spPr>
          <a:xfrm>
            <a:off x="7514031" y="5428207"/>
            <a:ext cx="382297" cy="13124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hape 127">
            <a:extLst>
              <a:ext uri="{FF2B5EF4-FFF2-40B4-BE49-F238E27FC236}">
                <a16:creationId xmlns:a16="http://schemas.microsoft.com/office/drawing/2014/main" id="{BE9F7ADC-8236-4BC9-B03D-BDA2ED1C74C8}"/>
              </a:ext>
            </a:extLst>
          </p:cNvPr>
          <p:cNvSpPr txBox="1">
            <a:spLocks/>
          </p:cNvSpPr>
          <p:nvPr/>
        </p:nvSpPr>
        <p:spPr>
          <a:xfrm>
            <a:off x="3623733" y="1873941"/>
            <a:ext cx="5387444" cy="3539107"/>
          </a:xfrm>
          <a:prstGeom prst="rect">
            <a:avLst/>
          </a:prstGeom>
          <a:solidFill>
            <a:schemeClr val="accent6"/>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R="0" lvl="1"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R="0" lvl="2"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R="0" lvl="3"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R="0" lvl="4"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R="0" lvl="5"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R="0" lvl="6"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R="0" lvl="7"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R="0" lvl="8"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pPr algn="just"/>
            <a:r>
              <a:rPr lang="en-US" sz="1200" b="1">
                <a:solidFill>
                  <a:schemeClr val="tx1"/>
                </a:solidFill>
              </a:rPr>
              <a:t> We have been developing the platform and raising an eco-system for knowledge and skill exchange. Traders and Trade followers exchange and share their skills and investment knowledge through our performance evaluation system. Users can learn to correct cognitive biases via our R&amp;D and educational library.</a:t>
            </a:r>
          </a:p>
          <a:p>
            <a:pPr algn="just"/>
            <a:r>
              <a:rPr lang="en-US" sz="1200" b="1">
                <a:solidFill>
                  <a:schemeClr val="tx1"/>
                </a:solidFill>
              </a:rPr>
              <a:t> Investors/Traders trading ideas are tested and enhanced through our R&amp;D platform. The whole system accumulates insights into each investor's performance, adding value to any credit granting and financing application, risk management processes. The boundary between lending and co-investing is expected to be faded.</a:t>
            </a:r>
          </a:p>
          <a:p>
            <a:pPr algn="just"/>
            <a:r>
              <a:rPr lang="en-US" sz="1200" b="1">
                <a:solidFill>
                  <a:schemeClr val="tx1"/>
                </a:solidFill>
              </a:rPr>
              <a:t> We are willing to open our API for any 3rd party to join and co-invest. Inversely, we allow our users to co-invest with them as in a symbiotic ecosystem. That would facilitate sharing of customer bases, while prioritize customer choice.</a:t>
            </a:r>
          </a:p>
        </p:txBody>
      </p:sp>
    </p:spTree>
    <p:extLst>
      <p:ext uri="{BB962C8B-B14F-4D97-AF65-F5344CB8AC3E}">
        <p14:creationId xmlns:p14="http://schemas.microsoft.com/office/powerpoint/2010/main" val="63268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p:nvPr/>
        </p:nvSpPr>
        <p:spPr>
          <a:xfrm>
            <a:off x="-8550" y="-1302999"/>
            <a:ext cx="9161100" cy="33129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211" name="Shape 211"/>
          <p:cNvSpPr txBox="1">
            <a:spLocks noGrp="1"/>
          </p:cNvSpPr>
          <p:nvPr>
            <p:ph type="title" idx="4294967295"/>
          </p:nvPr>
        </p:nvSpPr>
        <p:spPr>
          <a:xfrm>
            <a:off x="311700" y="-52419"/>
            <a:ext cx="8520600" cy="978000"/>
          </a:xfrm>
          <a:prstGeom prst="rect">
            <a:avLst/>
          </a:prstGeom>
        </p:spPr>
        <p:txBody>
          <a:bodyPr wrap="square" lIns="91425" tIns="91425" rIns="91425" bIns="91425" anchor="t" anchorCtr="0">
            <a:noAutofit/>
          </a:bodyPr>
          <a:lstStyle/>
          <a:p>
            <a:pPr marL="0" lvl="0" indent="0" algn="ctr">
              <a:spcBef>
                <a:spcPts val="0"/>
              </a:spcBef>
              <a:buNone/>
            </a:pPr>
            <a:r>
              <a:rPr lang="en" sz="2400">
                <a:solidFill>
                  <a:schemeClr val="lt1"/>
                </a:solidFill>
              </a:rPr>
              <a:t>The Team</a:t>
            </a:r>
            <a:br>
              <a:rPr lang="en" sz="2400">
                <a:solidFill>
                  <a:schemeClr val="lt1"/>
                </a:solidFill>
              </a:rPr>
            </a:br>
            <a:r>
              <a:rPr lang="en" sz="2400">
                <a:solidFill>
                  <a:schemeClr val="lt1"/>
                </a:solidFill>
              </a:rPr>
              <a:t>4</a:t>
            </a:r>
            <a:r>
              <a:rPr lang="en" sz="1600">
                <a:solidFill>
                  <a:schemeClr val="lt1"/>
                </a:solidFill>
              </a:rPr>
              <a:t> </a:t>
            </a:r>
            <a:r>
              <a:rPr lang="en-US" sz="1600">
                <a:solidFill>
                  <a:schemeClr val="lt1"/>
                </a:solidFill>
              </a:rPr>
              <a:t>cofounders and </a:t>
            </a:r>
            <a:r>
              <a:rPr lang="en-US" sz="2400">
                <a:solidFill>
                  <a:schemeClr val="lt1"/>
                </a:solidFill>
              </a:rPr>
              <a:t>2</a:t>
            </a:r>
            <a:r>
              <a:rPr lang="en-US" sz="1600">
                <a:solidFill>
                  <a:schemeClr val="lt1"/>
                </a:solidFill>
              </a:rPr>
              <a:t> developers, </a:t>
            </a:r>
            <a:r>
              <a:rPr lang="en-US" sz="2400">
                <a:solidFill>
                  <a:schemeClr val="lt1"/>
                </a:solidFill>
              </a:rPr>
              <a:t>2</a:t>
            </a:r>
            <a:r>
              <a:rPr lang="en-US" sz="1600">
                <a:solidFill>
                  <a:schemeClr val="lt1"/>
                </a:solidFill>
              </a:rPr>
              <a:t> financial engineers</a:t>
            </a:r>
            <a:endParaRPr lang="en" sz="1100">
              <a:solidFill>
                <a:schemeClr val="lt1"/>
              </a:solidFill>
            </a:endParaRPr>
          </a:p>
        </p:txBody>
      </p:sp>
      <p:sp>
        <p:nvSpPr>
          <p:cNvPr id="212" name="Shape 212"/>
          <p:cNvSpPr txBox="1">
            <a:spLocks noGrp="1"/>
          </p:cNvSpPr>
          <p:nvPr>
            <p:ph type="body" idx="4294967295"/>
          </p:nvPr>
        </p:nvSpPr>
        <p:spPr>
          <a:xfrm>
            <a:off x="-69500" y="2399840"/>
            <a:ext cx="2829000" cy="581700"/>
          </a:xfrm>
          <a:prstGeom prst="rect">
            <a:avLst/>
          </a:prstGeom>
        </p:spPr>
        <p:txBody>
          <a:bodyPr wrap="square" lIns="91425" tIns="91425" rIns="91425" bIns="91425" anchor="t" anchorCtr="0">
            <a:noAutofit/>
          </a:bodyPr>
          <a:lstStyle/>
          <a:p>
            <a:pPr marL="0" lvl="0" indent="0" algn="ctr">
              <a:spcBef>
                <a:spcPts val="0"/>
              </a:spcBef>
              <a:spcAft>
                <a:spcPts val="0"/>
              </a:spcAft>
              <a:buNone/>
            </a:pPr>
            <a:r>
              <a:rPr lang="en" sz="1600" dirty="0">
                <a:solidFill>
                  <a:schemeClr val="dk1"/>
                </a:solidFill>
              </a:rPr>
              <a:t>Minh Cong Pham, C</a:t>
            </a:r>
            <a:r>
              <a:rPr lang="en-US" sz="1600" dirty="0">
                <a:solidFill>
                  <a:schemeClr val="dk1"/>
                </a:solidFill>
              </a:rPr>
              <a:t>FA - CEO (Financial issues)</a:t>
            </a:r>
          </a:p>
          <a:p>
            <a:pPr marL="0" lvl="0" indent="0" algn="ctr">
              <a:spcBef>
                <a:spcPts val="0"/>
              </a:spcBef>
              <a:buNone/>
            </a:pPr>
            <a:endParaRPr lang="en" sz="1600" dirty="0">
              <a:solidFill>
                <a:schemeClr val="dk1"/>
              </a:solidFill>
            </a:endParaRPr>
          </a:p>
        </p:txBody>
      </p:sp>
      <p:cxnSp>
        <p:nvCxnSpPr>
          <p:cNvPr id="213" name="Shape 213"/>
          <p:cNvCxnSpPr/>
          <p:nvPr/>
        </p:nvCxnSpPr>
        <p:spPr>
          <a:xfrm>
            <a:off x="1074100" y="3200802"/>
            <a:ext cx="270900" cy="0"/>
          </a:xfrm>
          <a:prstGeom prst="straightConnector1">
            <a:avLst/>
          </a:prstGeom>
          <a:noFill/>
          <a:ln w="9525" cap="flat" cmpd="sng">
            <a:solidFill>
              <a:schemeClr val="dk2"/>
            </a:solidFill>
            <a:prstDash val="solid"/>
            <a:round/>
            <a:headEnd type="none" w="med" len="med"/>
            <a:tailEnd type="none" w="med" len="med"/>
          </a:ln>
        </p:spPr>
      </p:cxnSp>
      <p:sp>
        <p:nvSpPr>
          <p:cNvPr id="214" name="Shape 214"/>
          <p:cNvSpPr txBox="1">
            <a:spLocks noGrp="1"/>
          </p:cNvSpPr>
          <p:nvPr>
            <p:ph type="body" idx="4294967295"/>
          </p:nvPr>
        </p:nvSpPr>
        <p:spPr>
          <a:xfrm>
            <a:off x="120849" y="3116197"/>
            <a:ext cx="2949224" cy="1538400"/>
          </a:xfrm>
          <a:prstGeom prst="rect">
            <a:avLst/>
          </a:prstGeom>
        </p:spPr>
        <p:txBody>
          <a:bodyPr wrap="square" lIns="91425" tIns="91425" rIns="91425" bIns="91425" anchor="t" anchorCtr="0">
            <a:noAutofit/>
          </a:bodyPr>
          <a:lstStyle/>
          <a:p>
            <a:pPr marL="0" lvl="0" indent="0">
              <a:spcBef>
                <a:spcPts val="0"/>
              </a:spcBef>
              <a:spcAft>
                <a:spcPts val="600"/>
              </a:spcAft>
              <a:buNone/>
            </a:pPr>
            <a:r>
              <a:rPr lang="en-US" sz="1200" dirty="0"/>
              <a:t>- MSc Financial Analysis and Fund Management, University of Exeter</a:t>
            </a:r>
          </a:p>
          <a:p>
            <a:pPr marL="0" lvl="0" indent="0">
              <a:spcBef>
                <a:spcPts val="0"/>
              </a:spcBef>
              <a:spcAft>
                <a:spcPts val="600"/>
              </a:spcAft>
              <a:buNone/>
            </a:pPr>
            <a:r>
              <a:rPr lang="en-US" sz="1200" dirty="0"/>
              <a:t>- Completing MSc Wealth Management, Singapore Management University</a:t>
            </a:r>
          </a:p>
          <a:p>
            <a:pPr lvl="0">
              <a:spcBef>
                <a:spcPts val="0"/>
              </a:spcBef>
              <a:spcAft>
                <a:spcPts val="600"/>
              </a:spcAft>
              <a:buNone/>
            </a:pPr>
            <a:r>
              <a:rPr lang="en-US" sz="1200" dirty="0"/>
              <a:t>- Experience in running variety of early stage businesses; financial engineering and quantitative investment models.</a:t>
            </a:r>
          </a:p>
          <a:p>
            <a:pPr lvl="0">
              <a:spcBef>
                <a:spcPts val="0"/>
              </a:spcBef>
              <a:spcAft>
                <a:spcPts val="600"/>
              </a:spcAft>
              <a:buNone/>
            </a:pPr>
            <a:r>
              <a:rPr lang="en-US" sz="1200" dirty="0"/>
              <a:t>- Experience in performance evaluation during working time at Temasek (Singapore)</a:t>
            </a:r>
          </a:p>
          <a:p>
            <a:pPr marL="0" lvl="0" indent="0">
              <a:spcBef>
                <a:spcPts val="0"/>
              </a:spcBef>
              <a:spcAft>
                <a:spcPts val="600"/>
              </a:spcAft>
              <a:buNone/>
            </a:pPr>
            <a:endParaRPr lang="en" sz="1200" dirty="0"/>
          </a:p>
        </p:txBody>
      </p:sp>
      <p:sp>
        <p:nvSpPr>
          <p:cNvPr id="215" name="Shape 215"/>
          <p:cNvSpPr txBox="1">
            <a:spLocks noGrp="1"/>
          </p:cNvSpPr>
          <p:nvPr>
            <p:ph type="body" idx="4294967295"/>
          </p:nvPr>
        </p:nvSpPr>
        <p:spPr>
          <a:xfrm>
            <a:off x="3435305" y="2430682"/>
            <a:ext cx="2177400" cy="581700"/>
          </a:xfrm>
          <a:prstGeom prst="rect">
            <a:avLst/>
          </a:prstGeom>
          <a:noFill/>
          <a:ln>
            <a:noFill/>
          </a:ln>
        </p:spPr>
        <p:txBody>
          <a:bodyPr wrap="square" lIns="91425" tIns="91425" rIns="91425" bIns="91425" anchor="t" anchorCtr="0">
            <a:noAutofit/>
          </a:bodyPr>
          <a:lstStyle/>
          <a:p>
            <a:pPr algn="ctr">
              <a:spcAft>
                <a:spcPts val="0"/>
              </a:spcAft>
              <a:buNone/>
            </a:pPr>
            <a:r>
              <a:rPr lang="en" sz="1600">
                <a:solidFill>
                  <a:schemeClr val="dk1"/>
                </a:solidFill>
              </a:rPr>
              <a:t>Tuan Ngoc Do, CTO</a:t>
            </a:r>
          </a:p>
          <a:p>
            <a:pPr algn="ctr">
              <a:spcAft>
                <a:spcPts val="0"/>
              </a:spcAft>
              <a:buNone/>
            </a:pPr>
            <a:r>
              <a:rPr lang="en" sz="1600">
                <a:solidFill>
                  <a:schemeClr val="dk1"/>
                </a:solidFill>
              </a:rPr>
              <a:t>(G</a:t>
            </a:r>
            <a:r>
              <a:rPr lang="en-US" sz="1600">
                <a:solidFill>
                  <a:schemeClr val="dk1"/>
                </a:solidFill>
              </a:rPr>
              <a:t>eneral tech issues)</a:t>
            </a:r>
            <a:endParaRPr lang="en" sz="1600">
              <a:solidFill>
                <a:schemeClr val="dk1"/>
              </a:solidFill>
            </a:endParaRPr>
          </a:p>
          <a:p>
            <a:pPr algn="ctr">
              <a:spcAft>
                <a:spcPts val="0"/>
              </a:spcAft>
              <a:buNone/>
            </a:pPr>
            <a:endParaRPr lang="en" sz="1600">
              <a:solidFill>
                <a:schemeClr val="dk1"/>
              </a:solidFill>
            </a:endParaRPr>
          </a:p>
        </p:txBody>
      </p:sp>
      <p:cxnSp>
        <p:nvCxnSpPr>
          <p:cNvPr id="216" name="Shape 216"/>
          <p:cNvCxnSpPr/>
          <p:nvPr/>
        </p:nvCxnSpPr>
        <p:spPr>
          <a:xfrm>
            <a:off x="4401025" y="3200802"/>
            <a:ext cx="270900" cy="0"/>
          </a:xfrm>
          <a:prstGeom prst="straightConnector1">
            <a:avLst/>
          </a:prstGeom>
          <a:noFill/>
          <a:ln w="9525" cap="flat" cmpd="sng">
            <a:solidFill>
              <a:schemeClr val="dk2"/>
            </a:solidFill>
            <a:prstDash val="solid"/>
            <a:round/>
            <a:headEnd type="none" w="med" len="med"/>
            <a:tailEnd type="none" w="med" len="med"/>
          </a:ln>
        </p:spPr>
      </p:cxnSp>
      <p:sp>
        <p:nvSpPr>
          <p:cNvPr id="217" name="Shape 217"/>
          <p:cNvSpPr txBox="1">
            <a:spLocks noGrp="1"/>
          </p:cNvSpPr>
          <p:nvPr>
            <p:ph type="body" idx="4294967295"/>
          </p:nvPr>
        </p:nvSpPr>
        <p:spPr>
          <a:xfrm>
            <a:off x="3452459" y="3183613"/>
            <a:ext cx="2732210" cy="1538400"/>
          </a:xfrm>
          <a:prstGeom prst="rect">
            <a:avLst/>
          </a:prstGeom>
        </p:spPr>
        <p:txBody>
          <a:bodyPr wrap="square" lIns="91425" tIns="91425" rIns="91425" bIns="91425" anchor="t" anchorCtr="0">
            <a:noAutofit/>
          </a:bodyPr>
          <a:lstStyle/>
          <a:p>
            <a:pPr lvl="0">
              <a:spcAft>
                <a:spcPts val="600"/>
              </a:spcAft>
              <a:buNone/>
            </a:pPr>
            <a:r>
              <a:rPr lang="en-US" sz="1200" dirty="0"/>
              <a:t>- MA Computer Science, Completing PHD in Computer Science, Brandeis University</a:t>
            </a:r>
          </a:p>
          <a:p>
            <a:pPr lvl="0">
              <a:spcAft>
                <a:spcPts val="600"/>
              </a:spcAft>
              <a:buNone/>
            </a:pPr>
            <a:r>
              <a:rPr lang="en-US" sz="1200" dirty="0"/>
              <a:t>- Experience in startup engineering; in setting up big data system and distributed trading system; in creating deep learning algorithms in AI, computer vision and NLP.</a:t>
            </a:r>
            <a:endParaRPr lang="en" sz="1200" dirty="0"/>
          </a:p>
        </p:txBody>
      </p:sp>
      <p:sp>
        <p:nvSpPr>
          <p:cNvPr id="218" name="Shape 218"/>
          <p:cNvSpPr txBox="1">
            <a:spLocks noGrp="1"/>
          </p:cNvSpPr>
          <p:nvPr>
            <p:ph type="body" idx="4294967295"/>
          </p:nvPr>
        </p:nvSpPr>
        <p:spPr>
          <a:xfrm>
            <a:off x="6749726" y="2408332"/>
            <a:ext cx="2177400" cy="581700"/>
          </a:xfrm>
          <a:prstGeom prst="rect">
            <a:avLst/>
          </a:prstGeom>
          <a:noFill/>
          <a:ln>
            <a:noFill/>
          </a:ln>
        </p:spPr>
        <p:txBody>
          <a:bodyPr wrap="square" lIns="91425" tIns="91425" rIns="91425" bIns="91425" anchor="t" anchorCtr="0">
            <a:noAutofit/>
          </a:bodyPr>
          <a:lstStyle/>
          <a:p>
            <a:pPr algn="ctr">
              <a:spcAft>
                <a:spcPts val="0"/>
              </a:spcAft>
              <a:buNone/>
            </a:pPr>
            <a:r>
              <a:rPr lang="en" sz="1600">
                <a:solidFill>
                  <a:schemeClr val="dk1"/>
                </a:solidFill>
              </a:rPr>
              <a:t>Dat Tien Le, CS</a:t>
            </a:r>
            <a:r>
              <a:rPr lang="en-US" sz="1600">
                <a:solidFill>
                  <a:schemeClr val="dk1"/>
                </a:solidFill>
              </a:rPr>
              <a:t>O</a:t>
            </a:r>
            <a:endParaRPr lang="en" sz="1600">
              <a:solidFill>
                <a:schemeClr val="dk1"/>
              </a:solidFill>
            </a:endParaRPr>
          </a:p>
          <a:p>
            <a:pPr algn="ctr">
              <a:spcAft>
                <a:spcPts val="0"/>
              </a:spcAft>
              <a:buNone/>
            </a:pPr>
            <a:r>
              <a:rPr lang="en" sz="1600">
                <a:solidFill>
                  <a:schemeClr val="dk1"/>
                </a:solidFill>
              </a:rPr>
              <a:t>(Securit</a:t>
            </a:r>
            <a:r>
              <a:rPr lang="en-US" sz="1600">
                <a:solidFill>
                  <a:schemeClr val="dk1"/>
                </a:solidFill>
              </a:rPr>
              <a:t>y issues)</a:t>
            </a:r>
            <a:endParaRPr lang="en" sz="1600">
              <a:solidFill>
                <a:schemeClr val="dk1"/>
              </a:solidFill>
            </a:endParaRPr>
          </a:p>
        </p:txBody>
      </p:sp>
      <p:cxnSp>
        <p:nvCxnSpPr>
          <p:cNvPr id="219" name="Shape 219"/>
          <p:cNvCxnSpPr/>
          <p:nvPr/>
        </p:nvCxnSpPr>
        <p:spPr>
          <a:xfrm>
            <a:off x="7702975" y="3200802"/>
            <a:ext cx="270900" cy="0"/>
          </a:xfrm>
          <a:prstGeom prst="straightConnector1">
            <a:avLst/>
          </a:prstGeom>
          <a:noFill/>
          <a:ln w="9525" cap="flat" cmpd="sng">
            <a:solidFill>
              <a:schemeClr val="dk2"/>
            </a:solidFill>
            <a:prstDash val="solid"/>
            <a:round/>
            <a:headEnd type="none" w="med" len="med"/>
            <a:tailEnd type="none" w="med" len="med"/>
          </a:ln>
        </p:spPr>
      </p:cxnSp>
      <p:sp>
        <p:nvSpPr>
          <p:cNvPr id="220" name="Shape 220"/>
          <p:cNvSpPr txBox="1">
            <a:spLocks noGrp="1"/>
          </p:cNvSpPr>
          <p:nvPr>
            <p:ph type="body" idx="4294967295"/>
          </p:nvPr>
        </p:nvSpPr>
        <p:spPr>
          <a:xfrm>
            <a:off x="6400800" y="3151924"/>
            <a:ext cx="2793076" cy="1538400"/>
          </a:xfrm>
          <a:prstGeom prst="rect">
            <a:avLst/>
          </a:prstGeom>
        </p:spPr>
        <p:txBody>
          <a:bodyPr wrap="square" lIns="91425" tIns="91425" rIns="91425" bIns="91425" anchor="t" anchorCtr="0">
            <a:noAutofit/>
          </a:bodyPr>
          <a:lstStyle/>
          <a:p>
            <a:pPr lvl="0">
              <a:spcAft>
                <a:spcPts val="600"/>
              </a:spcAft>
              <a:buNone/>
            </a:pPr>
            <a:r>
              <a:rPr lang="en-US" sz="1200"/>
              <a:t>- MA in Security and Mobile Computing, Royal Institute of Technology, PhD Candidate in Computer Science, University of Oslo</a:t>
            </a:r>
          </a:p>
          <a:p>
            <a:pPr lvl="0">
              <a:spcAft>
                <a:spcPts val="600"/>
              </a:spcAft>
              <a:buNone/>
            </a:pPr>
            <a:r>
              <a:rPr lang="en-US" sz="1200"/>
              <a:t>- Experience in hardware root of trust and system security. Experience in migrating hardware root of trust system. Experience in designing and testing secure networked system</a:t>
            </a:r>
            <a:endParaRPr lang="en" sz="1200"/>
          </a:p>
        </p:txBody>
      </p:sp>
      <p:pic>
        <p:nvPicPr>
          <p:cNvPr id="222" name="Shape 222"/>
          <p:cNvPicPr preferRelativeResize="0"/>
          <p:nvPr/>
        </p:nvPicPr>
        <p:blipFill>
          <a:blip r:embed="rId3">
            <a:alphaModFix/>
          </a:blip>
          <a:stretch>
            <a:fillRect/>
          </a:stretch>
        </p:blipFill>
        <p:spPr>
          <a:xfrm>
            <a:off x="470231" y="855151"/>
            <a:ext cx="1473391" cy="1473391"/>
          </a:xfrm>
          <a:prstGeom prst="rect">
            <a:avLst/>
          </a:prstGeom>
          <a:noFill/>
          <a:ln>
            <a:noFill/>
          </a:ln>
        </p:spPr>
      </p:pic>
      <p:pic>
        <p:nvPicPr>
          <p:cNvPr id="223" name="Shape 223"/>
          <p:cNvPicPr preferRelativeResize="0">
            <a:picLocks/>
          </p:cNvPicPr>
          <p:nvPr/>
        </p:nvPicPr>
        <p:blipFill>
          <a:blip r:embed="rId4">
            <a:alphaModFix/>
          </a:blip>
          <a:stretch>
            <a:fillRect/>
          </a:stretch>
        </p:blipFill>
        <p:spPr>
          <a:xfrm>
            <a:off x="3759706" y="855151"/>
            <a:ext cx="1473391" cy="1473391"/>
          </a:xfrm>
          <a:prstGeom prst="rect">
            <a:avLst/>
          </a:prstGeom>
          <a:noFill/>
          <a:ln>
            <a:noFill/>
          </a:ln>
        </p:spPr>
      </p:pic>
      <p:pic>
        <p:nvPicPr>
          <p:cNvPr id="224" name="Shape 224"/>
          <p:cNvPicPr preferRelativeResize="0">
            <a:picLocks/>
          </p:cNvPicPr>
          <p:nvPr/>
        </p:nvPicPr>
        <p:blipFill>
          <a:blip r:embed="rId5">
            <a:alphaModFix/>
          </a:blip>
          <a:stretch>
            <a:fillRect/>
          </a:stretch>
        </p:blipFill>
        <p:spPr>
          <a:xfrm>
            <a:off x="7049181" y="855151"/>
            <a:ext cx="1473391" cy="1473391"/>
          </a:xfrm>
          <a:prstGeom prst="rect">
            <a:avLst/>
          </a:prstGeom>
          <a:noFill/>
          <a:ln>
            <a:noFill/>
          </a:ln>
        </p:spPr>
      </p:pic>
      <p:sp>
        <p:nvSpPr>
          <p:cNvPr id="16" name="Shape 127">
            <a:extLst>
              <a:ext uri="{FF2B5EF4-FFF2-40B4-BE49-F238E27FC236}">
                <a16:creationId xmlns:a16="http://schemas.microsoft.com/office/drawing/2014/main" id="{5C503558-A624-466B-AEFD-4800255C19C1}"/>
              </a:ext>
            </a:extLst>
          </p:cNvPr>
          <p:cNvSpPr txBox="1">
            <a:spLocks/>
          </p:cNvSpPr>
          <p:nvPr/>
        </p:nvSpPr>
        <p:spPr>
          <a:xfrm>
            <a:off x="249378" y="5674822"/>
            <a:ext cx="8623073" cy="881149"/>
          </a:xfrm>
          <a:prstGeom prst="rect">
            <a:avLst/>
          </a:prstGeom>
          <a:solidFill>
            <a:schemeClr val="accent6"/>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R="0" lvl="1"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R="0" lvl="2"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R="0" lvl="3"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R="0" lvl="4"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R="0" lvl="5"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R="0" lvl="6"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R="0" lvl="7"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R="0" lvl="8"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pPr marL="285750" indent="-285750">
              <a:lnSpc>
                <a:spcPct val="100000"/>
              </a:lnSpc>
              <a:spcAft>
                <a:spcPts val="0"/>
              </a:spcAft>
              <a:buFontTx/>
              <a:buChar char="-"/>
            </a:pPr>
            <a:r>
              <a:rPr lang="en-US" sz="1100" b="1" dirty="0">
                <a:solidFill>
                  <a:schemeClr val="dk1"/>
                </a:solidFill>
              </a:rPr>
              <a:t>Co-founders are classmates in top schools of Vietnam: High School for Gifted Students (Hanoi University of Science), Foreign Trade University and University of engineering and technology, where mutual understandings and bonds were nurtured.</a:t>
            </a:r>
          </a:p>
          <a:p>
            <a:pPr marL="285750" indent="-285750">
              <a:lnSpc>
                <a:spcPct val="100000"/>
              </a:lnSpc>
              <a:spcAft>
                <a:spcPts val="0"/>
              </a:spcAft>
              <a:buFontTx/>
              <a:buChar char="-"/>
            </a:pPr>
            <a:r>
              <a:rPr lang="en-US" sz="1100" b="1" dirty="0">
                <a:solidFill>
                  <a:schemeClr val="dk1"/>
                </a:solidFill>
              </a:rPr>
              <a:t>Have years of work experience in financial engineering and quantitative models, research experience in AI and security, and entrepreneurship experience in distributed trading platform and cryptocurrencies exchanges.</a:t>
            </a:r>
          </a:p>
          <a:p>
            <a:pPr marL="285750" indent="-285750">
              <a:lnSpc>
                <a:spcPct val="100000"/>
              </a:lnSpc>
              <a:spcAft>
                <a:spcPts val="0"/>
              </a:spcAft>
              <a:buFontTx/>
              <a:buChar char="-"/>
            </a:pPr>
            <a:endParaRPr lang="en-US" sz="1100" b="1" dirty="0">
              <a:solidFill>
                <a:schemeClr val="dk1"/>
              </a:solidFill>
            </a:endParaRPr>
          </a:p>
          <a:p>
            <a:pPr marL="171450" indent="-171450">
              <a:lnSpc>
                <a:spcPct val="100000"/>
              </a:lnSpc>
              <a:spcAft>
                <a:spcPts val="0"/>
              </a:spcAft>
              <a:buFontTx/>
              <a:buChar char="-"/>
            </a:pPr>
            <a:endParaRPr lang="en" sz="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6755" y="-38106"/>
            <a:ext cx="9210501" cy="1711643"/>
          </a:xfrm>
          <a:prstGeom prst="rect">
            <a:avLst/>
          </a:prstGeom>
        </p:spPr>
        <p:txBody>
          <a:bodyPr wrap="square" lIns="91425" tIns="91425" rIns="91425" bIns="91425" anchor="t" anchorCtr="0">
            <a:noAutofit/>
          </a:bodyPr>
          <a:lstStyle/>
          <a:p>
            <a:pPr lvl="0"/>
            <a:r>
              <a:rPr lang="en" sz="2400"/>
              <a:t>Financials</a:t>
            </a:r>
            <a:br>
              <a:rPr lang="en"/>
            </a:br>
            <a:r>
              <a:rPr lang="en-US" sz="1200"/>
              <a:t>Achieve ments in 2017:</a:t>
            </a:r>
            <a:br>
              <a:rPr lang="en-US" sz="1200"/>
            </a:br>
            <a:endParaRPr lang="en" sz="3200"/>
          </a:p>
        </p:txBody>
      </p:sp>
      <p:sp>
        <p:nvSpPr>
          <p:cNvPr id="230" name="Shape 230"/>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12</a:t>
            </a:fld>
            <a:endParaRPr lang="en"/>
          </a:p>
        </p:txBody>
      </p:sp>
      <p:graphicFrame>
        <p:nvGraphicFramePr>
          <p:cNvPr id="5" name="Object 4">
            <a:extLst>
              <a:ext uri="{FF2B5EF4-FFF2-40B4-BE49-F238E27FC236}">
                <a16:creationId xmlns:a16="http://schemas.microsoft.com/office/drawing/2014/main" id="{614B9B65-1C0C-43AF-9854-0E2161211498}"/>
              </a:ext>
            </a:extLst>
          </p:cNvPr>
          <p:cNvGraphicFramePr>
            <a:graphicFrameLocks noChangeAspect="1"/>
          </p:cNvGraphicFramePr>
          <p:nvPr>
            <p:extLst>
              <p:ext uri="{D42A27DB-BD31-4B8C-83A1-F6EECF244321}">
                <p14:modId xmlns:p14="http://schemas.microsoft.com/office/powerpoint/2010/main" val="1861426195"/>
              </p:ext>
            </p:extLst>
          </p:nvPr>
        </p:nvGraphicFramePr>
        <p:xfrm>
          <a:off x="996950" y="4286136"/>
          <a:ext cx="7250113" cy="2366963"/>
        </p:xfrm>
        <a:graphic>
          <a:graphicData uri="http://schemas.openxmlformats.org/presentationml/2006/ole">
            <mc:AlternateContent xmlns:mc="http://schemas.openxmlformats.org/markup-compatibility/2006">
              <mc:Choice xmlns:v="urn:schemas-microsoft-com:vml" Requires="v">
                <p:oleObj spid="_x0000_s3398" name="Worksheet" r:id="rId4" imgW="5505260" imgH="1795607" progId="Excel.Sheet.12">
                  <p:link updateAutomatic="1"/>
                </p:oleObj>
              </mc:Choice>
              <mc:Fallback>
                <p:oleObj name="Worksheet" r:id="rId4" imgW="5505260" imgH="1795607" progId="Excel.Sheet.12">
                  <p:link updateAutomatic="1"/>
                  <p:pic>
                    <p:nvPicPr>
                      <p:cNvPr id="0" name=""/>
                      <p:cNvPicPr/>
                      <p:nvPr/>
                    </p:nvPicPr>
                    <p:blipFill>
                      <a:blip r:embed="rId5"/>
                      <a:stretch>
                        <a:fillRect/>
                      </a:stretch>
                    </p:blipFill>
                    <p:spPr>
                      <a:xfrm>
                        <a:off x="996950" y="4286136"/>
                        <a:ext cx="7250113" cy="2366963"/>
                      </a:xfrm>
                      <a:prstGeom prst="rect">
                        <a:avLst/>
                      </a:prstGeom>
                    </p:spPr>
                  </p:pic>
                </p:oleObj>
              </mc:Fallback>
            </mc:AlternateContent>
          </a:graphicData>
        </a:graphic>
      </p:graphicFrame>
      <p:sp>
        <p:nvSpPr>
          <p:cNvPr id="8" name="Shape 186">
            <a:extLst>
              <a:ext uri="{FF2B5EF4-FFF2-40B4-BE49-F238E27FC236}">
                <a16:creationId xmlns:a16="http://schemas.microsoft.com/office/drawing/2014/main" id="{943C12AA-CE1E-4EFC-850E-7583672FA34D}"/>
              </a:ext>
            </a:extLst>
          </p:cNvPr>
          <p:cNvSpPr txBox="1">
            <a:spLocks/>
          </p:cNvSpPr>
          <p:nvPr/>
        </p:nvSpPr>
        <p:spPr>
          <a:xfrm>
            <a:off x="-124012" y="1928911"/>
            <a:ext cx="4260300" cy="1638917"/>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311150">
              <a:buSzPts val="1300"/>
              <a:buFontTx/>
              <a:buChar char="-"/>
            </a:pPr>
            <a:r>
              <a:rPr lang="en-US"/>
              <a:t>Success factor is marketing improvement. Business key indicator is marketing costs/user (the most sensitive input to the project outcome)</a:t>
            </a:r>
          </a:p>
          <a:p>
            <a:pPr marL="457200" indent="-311150">
              <a:buSzPts val="1300"/>
              <a:buFontTx/>
              <a:buChar char="-"/>
            </a:pPr>
            <a:r>
              <a:rPr lang="en-US"/>
              <a:t>Realized cost per user 2017 is </a:t>
            </a:r>
            <a:r>
              <a:rPr lang="en-US" b="1"/>
              <a:t>$529/user</a:t>
            </a:r>
            <a:r>
              <a:rPr lang="en-US"/>
              <a:t>. Target marketing cost/user is </a:t>
            </a:r>
            <a:r>
              <a:rPr lang="en-US" b="1"/>
              <a:t>$60/user</a:t>
            </a:r>
          </a:p>
          <a:p>
            <a:pPr marL="457200" indent="-311150">
              <a:buSzPts val="1300"/>
              <a:buFontTx/>
              <a:buChar char="-"/>
            </a:pPr>
            <a:r>
              <a:rPr lang="en-US"/>
              <a:t>Below scenario based on underlying assumption of how marketing costs will be improved in 2018 year with other </a:t>
            </a:r>
            <a:r>
              <a:rPr lang="en-US" b="1">
                <a:solidFill>
                  <a:srgbClr val="FF0000"/>
                </a:solidFill>
              </a:rPr>
              <a:t>conservative assumptions.</a:t>
            </a:r>
            <a:endParaRPr lang="en-US"/>
          </a:p>
        </p:txBody>
      </p:sp>
      <p:graphicFrame>
        <p:nvGraphicFramePr>
          <p:cNvPr id="9" name="Object 8">
            <a:extLst>
              <a:ext uri="{FF2B5EF4-FFF2-40B4-BE49-F238E27FC236}">
                <a16:creationId xmlns:a16="http://schemas.microsoft.com/office/drawing/2014/main" id="{0C7DB12B-7C9E-452D-9282-C4F70D4EAA79}"/>
              </a:ext>
            </a:extLst>
          </p:cNvPr>
          <p:cNvGraphicFramePr>
            <a:graphicFrameLocks noChangeAspect="1"/>
          </p:cNvGraphicFramePr>
          <p:nvPr>
            <p:extLst>
              <p:ext uri="{D42A27DB-BD31-4B8C-83A1-F6EECF244321}">
                <p14:modId xmlns:p14="http://schemas.microsoft.com/office/powerpoint/2010/main" val="3757756599"/>
              </p:ext>
            </p:extLst>
          </p:nvPr>
        </p:nvGraphicFramePr>
        <p:xfrm>
          <a:off x="4195763" y="2082800"/>
          <a:ext cx="4891087" cy="2101850"/>
        </p:xfrm>
        <a:graphic>
          <a:graphicData uri="http://schemas.openxmlformats.org/presentationml/2006/ole">
            <mc:AlternateContent xmlns:mc="http://schemas.openxmlformats.org/markup-compatibility/2006">
              <mc:Choice xmlns:v="urn:schemas-microsoft-com:vml" Requires="v">
                <p:oleObj spid="_x0000_s3399" name="Worksheet" r:id="rId6" imgW="3581300" imgH="1538518" progId="Excel.Sheet.12">
                  <p:link updateAutomatic="1"/>
                </p:oleObj>
              </mc:Choice>
              <mc:Fallback>
                <p:oleObj name="Worksheet" r:id="rId6" imgW="3581300" imgH="1538518" progId="Excel.Sheet.12">
                  <p:link updateAutomatic="1"/>
                  <p:pic>
                    <p:nvPicPr>
                      <p:cNvPr id="0" name=""/>
                      <p:cNvPicPr/>
                      <p:nvPr/>
                    </p:nvPicPr>
                    <p:blipFill>
                      <a:blip r:embed="rId7"/>
                      <a:stretch>
                        <a:fillRect/>
                      </a:stretch>
                    </p:blipFill>
                    <p:spPr>
                      <a:xfrm>
                        <a:off x="4195763" y="2082800"/>
                        <a:ext cx="4891087" cy="210185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5092FAE-9541-4F1B-B4D0-AD663EC6A561}"/>
              </a:ext>
            </a:extLst>
          </p:cNvPr>
          <p:cNvSpPr txBox="1"/>
          <p:nvPr/>
        </p:nvSpPr>
        <p:spPr>
          <a:xfrm>
            <a:off x="8056072" y="1775023"/>
            <a:ext cx="1030778" cy="307777"/>
          </a:xfrm>
          <a:prstGeom prst="rect">
            <a:avLst/>
          </a:prstGeom>
          <a:noFill/>
        </p:spPr>
        <p:txBody>
          <a:bodyPr wrap="square" rtlCol="0">
            <a:spAutoFit/>
          </a:bodyPr>
          <a:lstStyle/>
          <a:p>
            <a:r>
              <a:rPr lang="en-US" i="1"/>
              <a:t>Unit: USD</a:t>
            </a:r>
          </a:p>
        </p:txBody>
      </p:sp>
      <p:sp>
        <p:nvSpPr>
          <p:cNvPr id="4" name="Rectangle 3">
            <a:extLst>
              <a:ext uri="{FF2B5EF4-FFF2-40B4-BE49-F238E27FC236}">
                <a16:creationId xmlns:a16="http://schemas.microsoft.com/office/drawing/2014/main" id="{AA0F7B87-1929-449A-BEF0-54F77BEAEABB}"/>
              </a:ext>
            </a:extLst>
          </p:cNvPr>
          <p:cNvSpPr/>
          <p:nvPr/>
        </p:nvSpPr>
        <p:spPr>
          <a:xfrm>
            <a:off x="2133600" y="181577"/>
            <a:ext cx="6711142" cy="1301311"/>
          </a:xfrm>
          <a:prstGeom prst="rect">
            <a:avLst/>
          </a:prstGeom>
        </p:spPr>
        <p:style>
          <a:lnRef idx="2">
            <a:schemeClr val="accent1"/>
          </a:lnRef>
          <a:fillRef idx="1">
            <a:schemeClr val="lt1"/>
          </a:fillRef>
          <a:effectRef idx="0">
            <a:schemeClr val="accent1"/>
          </a:effectRef>
          <a:fontRef idx="minor">
            <a:schemeClr val="dk1"/>
          </a:fontRef>
        </p:style>
        <p:txBody>
          <a:bodyPr/>
          <a:lstStyle/>
          <a:p>
            <a:pPr lvl="0">
              <a:buChar char="•"/>
            </a:pPr>
            <a:r>
              <a:rPr lang="en-US" sz="1050" dirty="0"/>
              <a:t> Established financial data server with auto-update financial data; and 7 proprietary quantitative models and research on investment strategies; 2 mobile app to providing </a:t>
            </a:r>
            <a:r>
              <a:rPr lang="en-US" sz="1050" dirty="0" err="1"/>
              <a:t>realtime</a:t>
            </a:r>
            <a:r>
              <a:rPr lang="en-US" sz="1050" dirty="0"/>
              <a:t> market information for trading</a:t>
            </a:r>
          </a:p>
          <a:p>
            <a:pPr lvl="0">
              <a:buChar char="•"/>
            </a:pPr>
            <a:r>
              <a:rPr lang="en-US" sz="1050" dirty="0"/>
              <a:t> Data crawling feature to synchronize data between </a:t>
            </a:r>
            <a:r>
              <a:rPr lang="en-US" sz="1050" dirty="0" err="1"/>
              <a:t>Winvestor</a:t>
            </a:r>
            <a:r>
              <a:rPr lang="en-US" sz="1050" dirty="0"/>
              <a:t> and 3 securities company stock accounts : </a:t>
            </a:r>
            <a:r>
              <a:rPr lang="en-US" sz="1050" dirty="0" err="1"/>
              <a:t>VnDirect</a:t>
            </a:r>
            <a:r>
              <a:rPr lang="en-US" sz="1050" dirty="0"/>
              <a:t>, SSI, MBS.</a:t>
            </a:r>
          </a:p>
          <a:p>
            <a:pPr lvl="0">
              <a:buChar char="•"/>
            </a:pPr>
            <a:r>
              <a:rPr lang="en-US" sz="1050" dirty="0"/>
              <a:t> Database of potential client of 2000 contacts (avg. of 3 contacts are passively collected per day), 400 registered free users and 13 paid users.</a:t>
            </a:r>
          </a:p>
          <a:p>
            <a:pPr lvl="0">
              <a:buChar char="•"/>
            </a:pPr>
            <a:r>
              <a:rPr lang="en-US" sz="1050" dirty="0"/>
              <a:t> Run pilot trades for co-investment contract with voluntary stock accounts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25" y="667900"/>
            <a:ext cx="8520600" cy="831600"/>
          </a:xfrm>
          <a:prstGeom prst="rect">
            <a:avLst/>
          </a:prstGeom>
        </p:spPr>
        <p:txBody>
          <a:bodyPr wrap="square" lIns="91425" tIns="91425" rIns="91425" bIns="91425" anchor="t" anchorCtr="0">
            <a:noAutofit/>
          </a:bodyPr>
          <a:lstStyle/>
          <a:p>
            <a:pPr marL="0" lvl="0" indent="0">
              <a:spcBef>
                <a:spcPts val="0"/>
              </a:spcBef>
              <a:buNone/>
            </a:pPr>
            <a:r>
              <a:rPr lang="en"/>
              <a:t>Understanding the problems</a:t>
            </a:r>
          </a:p>
        </p:txBody>
      </p:sp>
      <p:grpSp>
        <p:nvGrpSpPr>
          <p:cNvPr id="75" name="Shape 75"/>
          <p:cNvGrpSpPr/>
          <p:nvPr/>
        </p:nvGrpSpPr>
        <p:grpSpPr>
          <a:xfrm>
            <a:off x="112089" y="2059679"/>
            <a:ext cx="2076062" cy="4555086"/>
            <a:chOff x="431925" y="1304875"/>
            <a:chExt cx="2628925" cy="3416400"/>
          </a:xfrm>
        </p:grpSpPr>
        <p:sp>
          <p:nvSpPr>
            <p:cNvPr id="76" name="Shape 76"/>
            <p:cNvSpPr txBox="1"/>
            <p:nvPr/>
          </p:nvSpPr>
          <p:spPr>
            <a:xfrm>
              <a:off x="431925" y="1304875"/>
              <a:ext cx="2628900" cy="4641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77" name="Shape 77"/>
            <p:cNvSpPr/>
            <p:nvPr/>
          </p:nvSpPr>
          <p:spPr>
            <a:xfrm>
              <a:off x="431950" y="1304875"/>
              <a:ext cx="2628900" cy="3416400"/>
            </a:xfrm>
            <a:prstGeom prst="rect">
              <a:avLst/>
            </a:prstGeom>
            <a:noFill/>
            <a:ln w="9525"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78" name="Shape 78"/>
          <p:cNvSpPr txBox="1">
            <a:spLocks noGrp="1"/>
          </p:cNvSpPr>
          <p:nvPr>
            <p:ph type="body" idx="4294967295"/>
          </p:nvPr>
        </p:nvSpPr>
        <p:spPr>
          <a:xfrm>
            <a:off x="170891" y="2059719"/>
            <a:ext cx="1969500" cy="615300"/>
          </a:xfrm>
          <a:prstGeom prst="rect">
            <a:avLst/>
          </a:prstGeom>
        </p:spPr>
        <p:txBody>
          <a:bodyPr wrap="square" lIns="91425" tIns="91425" rIns="91425" bIns="91425" anchor="t" anchorCtr="0">
            <a:noAutofit/>
          </a:bodyPr>
          <a:lstStyle/>
          <a:p>
            <a:pPr marL="0" lvl="0" indent="0">
              <a:spcBef>
                <a:spcPts val="0"/>
              </a:spcBef>
              <a:spcAft>
                <a:spcPts val="0"/>
              </a:spcAft>
              <a:buNone/>
            </a:pPr>
            <a:r>
              <a:rPr lang="en" sz="1900">
                <a:solidFill>
                  <a:schemeClr val="lt1"/>
                </a:solidFill>
              </a:rPr>
              <a:t>Transparency</a:t>
            </a:r>
          </a:p>
        </p:txBody>
      </p:sp>
      <p:sp>
        <p:nvSpPr>
          <p:cNvPr id="79" name="Shape 79"/>
          <p:cNvSpPr txBox="1">
            <a:spLocks noGrp="1"/>
          </p:cNvSpPr>
          <p:nvPr>
            <p:ph type="body" idx="4294967295"/>
          </p:nvPr>
        </p:nvSpPr>
        <p:spPr>
          <a:xfrm>
            <a:off x="172391" y="2786951"/>
            <a:ext cx="1956900" cy="37263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1600" dirty="0">
                <a:solidFill>
                  <a:srgbClr val="000000"/>
                </a:solidFill>
                <a:latin typeface="Arial"/>
                <a:ea typeface="Arial"/>
                <a:cs typeface="Arial"/>
                <a:sym typeface="Arial"/>
              </a:rPr>
              <a:t>- The </a:t>
            </a:r>
            <a:r>
              <a:rPr lang="en" sz="1600" b="1" dirty="0">
                <a:solidFill>
                  <a:srgbClr val="000000"/>
                </a:solidFill>
                <a:latin typeface="Arial"/>
                <a:ea typeface="Arial"/>
                <a:cs typeface="Arial"/>
                <a:sym typeface="Arial"/>
              </a:rPr>
              <a:t>Trade followers</a:t>
            </a:r>
            <a:r>
              <a:rPr lang="en" sz="1600" dirty="0">
                <a:solidFill>
                  <a:srgbClr val="000000"/>
                </a:solidFill>
                <a:latin typeface="Arial"/>
                <a:ea typeface="Arial"/>
                <a:cs typeface="Arial"/>
                <a:sym typeface="Arial"/>
              </a:rPr>
              <a:t> are looking for skillful traders, they have difficulties and lack of </a:t>
            </a:r>
            <a:r>
              <a:rPr lang="en" sz="1600" b="1" dirty="0">
                <a:solidFill>
                  <a:srgbClr val="FF0000"/>
                </a:solidFill>
                <a:latin typeface="Arial"/>
                <a:ea typeface="Arial"/>
                <a:cs typeface="Arial"/>
                <a:sym typeface="Arial"/>
              </a:rPr>
              <a:t>ability to evaluate</a:t>
            </a:r>
            <a:r>
              <a:rPr lang="en" sz="1600" dirty="0">
                <a:solidFill>
                  <a:srgbClr val="000000"/>
                </a:solidFill>
                <a:latin typeface="Arial"/>
                <a:ea typeface="Arial"/>
                <a:cs typeface="Arial"/>
                <a:sym typeface="Arial"/>
              </a:rPr>
              <a:t> traders' performance </a:t>
            </a:r>
          </a:p>
          <a:p>
            <a:pPr marL="0" lvl="0" indent="0" rtl="0">
              <a:spcBef>
                <a:spcPts val="0"/>
              </a:spcBef>
              <a:spcAft>
                <a:spcPts val="0"/>
              </a:spcAft>
              <a:buNone/>
            </a:pPr>
            <a:r>
              <a:rPr lang="en" sz="1600" dirty="0">
                <a:solidFill>
                  <a:srgbClr val="000000"/>
                </a:solidFill>
                <a:latin typeface="Arial"/>
                <a:ea typeface="Arial"/>
                <a:cs typeface="Arial"/>
                <a:sym typeface="Arial"/>
              </a:rPr>
              <a:t>- </a:t>
            </a:r>
            <a:r>
              <a:rPr lang="en" sz="1600" b="1" dirty="0">
                <a:solidFill>
                  <a:srgbClr val="000000"/>
                </a:solidFill>
                <a:latin typeface="Arial"/>
                <a:ea typeface="Arial"/>
                <a:cs typeface="Arial"/>
                <a:sym typeface="Arial"/>
              </a:rPr>
              <a:t>Traders </a:t>
            </a:r>
            <a:r>
              <a:rPr lang="en" sz="1600" dirty="0">
                <a:solidFill>
                  <a:srgbClr val="000000"/>
                </a:solidFill>
                <a:latin typeface="Arial"/>
                <a:ea typeface="Arial"/>
                <a:cs typeface="Arial"/>
                <a:sym typeface="Arial"/>
              </a:rPr>
              <a:t>are tend to show </a:t>
            </a:r>
            <a:r>
              <a:rPr lang="en" sz="1600" b="1" dirty="0">
                <a:solidFill>
                  <a:srgbClr val="FF0000"/>
                </a:solidFill>
                <a:latin typeface="Arial"/>
                <a:ea typeface="Arial"/>
                <a:cs typeface="Arial"/>
                <a:sym typeface="Arial"/>
              </a:rPr>
              <a:t>biased report</a:t>
            </a:r>
            <a:r>
              <a:rPr lang="en" sz="1600" dirty="0">
                <a:solidFill>
                  <a:srgbClr val="000000"/>
                </a:solidFill>
                <a:latin typeface="Arial"/>
                <a:ea typeface="Arial"/>
                <a:cs typeface="Arial"/>
                <a:sym typeface="Arial"/>
              </a:rPr>
              <a:t> that bring </a:t>
            </a:r>
            <a:r>
              <a:rPr lang="en-US" sz="1600" dirty="0">
                <a:solidFill>
                  <a:srgbClr val="000000"/>
                </a:solidFill>
                <a:latin typeface="Arial"/>
                <a:ea typeface="Arial"/>
                <a:cs typeface="Arial"/>
                <a:sym typeface="Arial"/>
              </a:rPr>
              <a:t>inflated</a:t>
            </a:r>
            <a:r>
              <a:rPr lang="en" sz="1600" dirty="0">
                <a:solidFill>
                  <a:srgbClr val="000000"/>
                </a:solidFill>
                <a:latin typeface="Arial"/>
                <a:ea typeface="Arial"/>
                <a:cs typeface="Arial"/>
                <a:sym typeface="Arial"/>
              </a:rPr>
              <a:t> performance</a:t>
            </a:r>
          </a:p>
        </p:txBody>
      </p:sp>
      <p:grpSp>
        <p:nvGrpSpPr>
          <p:cNvPr id="80" name="Shape 80"/>
          <p:cNvGrpSpPr/>
          <p:nvPr/>
        </p:nvGrpSpPr>
        <p:grpSpPr>
          <a:xfrm>
            <a:off x="2393157" y="2059679"/>
            <a:ext cx="2078885" cy="4555086"/>
            <a:chOff x="3320450" y="1304875"/>
            <a:chExt cx="2632500" cy="3416400"/>
          </a:xfrm>
        </p:grpSpPr>
        <p:sp>
          <p:nvSpPr>
            <p:cNvPr id="81" name="Shape 81"/>
            <p:cNvSpPr txBox="1"/>
            <p:nvPr/>
          </p:nvSpPr>
          <p:spPr>
            <a:xfrm>
              <a:off x="3324050" y="1304875"/>
              <a:ext cx="2628900" cy="4641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82" name="Shape 82"/>
            <p:cNvSpPr/>
            <p:nvPr/>
          </p:nvSpPr>
          <p:spPr>
            <a:xfrm>
              <a:off x="3320450" y="1304875"/>
              <a:ext cx="2628900" cy="3416400"/>
            </a:xfrm>
            <a:prstGeom prst="rect">
              <a:avLst/>
            </a:prstGeom>
            <a:noFill/>
            <a:ln w="9525"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83" name="Shape 83"/>
          <p:cNvSpPr txBox="1">
            <a:spLocks noGrp="1"/>
          </p:cNvSpPr>
          <p:nvPr>
            <p:ph type="body" idx="4294967295"/>
          </p:nvPr>
        </p:nvSpPr>
        <p:spPr>
          <a:xfrm>
            <a:off x="2447439" y="2059719"/>
            <a:ext cx="1969500" cy="615300"/>
          </a:xfrm>
          <a:prstGeom prst="rect">
            <a:avLst/>
          </a:prstGeom>
        </p:spPr>
        <p:txBody>
          <a:bodyPr wrap="square" lIns="91425" tIns="91425" rIns="91425" bIns="91425" anchor="t" anchorCtr="0">
            <a:noAutofit/>
          </a:bodyPr>
          <a:lstStyle/>
          <a:p>
            <a:pPr marL="0" lvl="0" indent="0">
              <a:spcBef>
                <a:spcPts val="0"/>
              </a:spcBef>
              <a:spcAft>
                <a:spcPts val="0"/>
              </a:spcAft>
              <a:buNone/>
            </a:pPr>
            <a:r>
              <a:rPr lang="en" sz="1700">
                <a:solidFill>
                  <a:schemeClr val="lt1"/>
                </a:solidFill>
              </a:rPr>
              <a:t>Fair Dealing</a:t>
            </a:r>
          </a:p>
        </p:txBody>
      </p:sp>
      <p:sp>
        <p:nvSpPr>
          <p:cNvPr id="84" name="Shape 84"/>
          <p:cNvSpPr txBox="1">
            <a:spLocks noGrp="1"/>
          </p:cNvSpPr>
          <p:nvPr>
            <p:ph type="body" idx="4294967295"/>
          </p:nvPr>
        </p:nvSpPr>
        <p:spPr>
          <a:xfrm>
            <a:off x="2453224" y="2786951"/>
            <a:ext cx="1956900" cy="37263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1600" dirty="0">
                <a:solidFill>
                  <a:srgbClr val="000000"/>
                </a:solidFill>
                <a:latin typeface="Arial"/>
                <a:ea typeface="Arial"/>
                <a:cs typeface="Arial"/>
                <a:sym typeface="Arial"/>
              </a:rPr>
              <a:t>- Since a </a:t>
            </a:r>
            <a:r>
              <a:rPr lang="en" sz="1600" b="1" dirty="0">
                <a:solidFill>
                  <a:srgbClr val="000000"/>
                </a:solidFill>
                <a:latin typeface="Arial"/>
                <a:ea typeface="Arial"/>
                <a:cs typeface="Arial"/>
                <a:sym typeface="Arial"/>
              </a:rPr>
              <a:t>Trader</a:t>
            </a:r>
            <a:r>
              <a:rPr lang="en" sz="1600" dirty="0">
                <a:solidFill>
                  <a:srgbClr val="000000"/>
                </a:solidFill>
                <a:latin typeface="Arial"/>
                <a:ea typeface="Arial"/>
                <a:cs typeface="Arial"/>
                <a:sym typeface="Arial"/>
              </a:rPr>
              <a:t> sign</a:t>
            </a:r>
            <a:r>
              <a:rPr lang="en-US" sz="1600" dirty="0">
                <a:solidFill>
                  <a:srgbClr val="000000"/>
                </a:solidFill>
                <a:latin typeface="Arial"/>
                <a:ea typeface="Arial"/>
                <a:cs typeface="Arial"/>
                <a:sym typeface="Arial"/>
              </a:rPr>
              <a:t>s</a:t>
            </a:r>
            <a:r>
              <a:rPr lang="en" sz="1600" dirty="0">
                <a:solidFill>
                  <a:srgbClr val="000000"/>
                </a:solidFill>
                <a:latin typeface="Arial"/>
                <a:ea typeface="Arial"/>
                <a:cs typeface="Arial"/>
                <a:sym typeface="Arial"/>
              </a:rPr>
              <a:t> separate contracts with different </a:t>
            </a:r>
            <a:r>
              <a:rPr lang="en" sz="1600" b="1" dirty="0">
                <a:solidFill>
                  <a:srgbClr val="000000"/>
                </a:solidFill>
                <a:latin typeface="Arial"/>
                <a:ea typeface="Arial"/>
                <a:cs typeface="Arial"/>
                <a:sym typeface="Arial"/>
              </a:rPr>
              <a:t>Trade followers</a:t>
            </a:r>
            <a:r>
              <a:rPr lang="en" sz="1600" dirty="0">
                <a:solidFill>
                  <a:srgbClr val="000000"/>
                </a:solidFill>
                <a:latin typeface="Arial"/>
                <a:ea typeface="Arial"/>
                <a:cs typeface="Arial"/>
                <a:sym typeface="Arial"/>
              </a:rPr>
              <a:t>, there is </a:t>
            </a:r>
            <a:r>
              <a:rPr lang="en" sz="1600" b="1" dirty="0">
                <a:solidFill>
                  <a:srgbClr val="FF0000"/>
                </a:solidFill>
                <a:latin typeface="Arial"/>
                <a:ea typeface="Arial"/>
                <a:cs typeface="Arial"/>
                <a:sym typeface="Arial"/>
              </a:rPr>
              <a:t>no observation process to ensure fair dealing</a:t>
            </a:r>
            <a:r>
              <a:rPr lang="en" sz="1600" dirty="0">
                <a:solidFill>
                  <a:srgbClr val="000000"/>
                </a:solidFill>
                <a:latin typeface="Arial"/>
                <a:ea typeface="Arial"/>
                <a:cs typeface="Arial"/>
                <a:sym typeface="Arial"/>
              </a:rPr>
              <a:t> towards </a:t>
            </a:r>
            <a:r>
              <a:rPr lang="en" sz="1600" b="1" dirty="0">
                <a:solidFill>
                  <a:srgbClr val="000000"/>
                </a:solidFill>
                <a:latin typeface="Arial"/>
                <a:ea typeface="Arial"/>
                <a:cs typeface="Arial"/>
                <a:sym typeface="Arial"/>
              </a:rPr>
              <a:t>Trade followers</a:t>
            </a:r>
            <a:r>
              <a:rPr lang="en" sz="1600" dirty="0">
                <a:solidFill>
                  <a:srgbClr val="000000"/>
                </a:solidFill>
                <a:latin typeface="Arial"/>
                <a:ea typeface="Arial"/>
                <a:cs typeface="Arial"/>
                <a:sym typeface="Arial"/>
              </a:rPr>
              <a:t>, which is always requested by parties</a:t>
            </a:r>
          </a:p>
        </p:txBody>
      </p:sp>
      <p:grpSp>
        <p:nvGrpSpPr>
          <p:cNvPr id="85" name="Shape 85"/>
          <p:cNvGrpSpPr/>
          <p:nvPr/>
        </p:nvGrpSpPr>
        <p:grpSpPr>
          <a:xfrm>
            <a:off x="4677049" y="2059679"/>
            <a:ext cx="2078885" cy="4555086"/>
            <a:chOff x="6212550" y="1304875"/>
            <a:chExt cx="2632500" cy="3416400"/>
          </a:xfrm>
        </p:grpSpPr>
        <p:sp>
          <p:nvSpPr>
            <p:cNvPr id="86" name="Shape 86"/>
            <p:cNvSpPr/>
            <p:nvPr/>
          </p:nvSpPr>
          <p:spPr>
            <a:xfrm>
              <a:off x="6215400" y="1304875"/>
              <a:ext cx="2628900" cy="3416400"/>
            </a:xfrm>
            <a:prstGeom prst="rect">
              <a:avLst/>
            </a:prstGeom>
            <a:noFill/>
            <a:ln w="9525"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7" name="Shape 87"/>
            <p:cNvSpPr txBox="1"/>
            <p:nvPr/>
          </p:nvSpPr>
          <p:spPr>
            <a:xfrm>
              <a:off x="6212550" y="1304875"/>
              <a:ext cx="2632500" cy="4641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88" name="Shape 88"/>
          <p:cNvSpPr txBox="1">
            <a:spLocks noGrp="1"/>
          </p:cNvSpPr>
          <p:nvPr>
            <p:ph type="body" idx="4294967295"/>
          </p:nvPr>
        </p:nvSpPr>
        <p:spPr>
          <a:xfrm>
            <a:off x="4724001" y="2059725"/>
            <a:ext cx="2236800" cy="6153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1700">
                <a:solidFill>
                  <a:schemeClr val="lt1"/>
                </a:solidFill>
              </a:rPr>
              <a:t>Conflict of interests</a:t>
            </a:r>
          </a:p>
        </p:txBody>
      </p:sp>
      <p:sp>
        <p:nvSpPr>
          <p:cNvPr id="89" name="Shape 89"/>
          <p:cNvSpPr txBox="1">
            <a:spLocks noGrp="1"/>
          </p:cNvSpPr>
          <p:nvPr>
            <p:ph type="body" idx="4294967295"/>
          </p:nvPr>
        </p:nvSpPr>
        <p:spPr>
          <a:xfrm>
            <a:off x="4734984" y="2786951"/>
            <a:ext cx="1956900" cy="37263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1800" dirty="0">
                <a:solidFill>
                  <a:srgbClr val="000000"/>
                </a:solidFill>
                <a:latin typeface="Arial"/>
                <a:ea typeface="Arial"/>
                <a:cs typeface="Arial"/>
                <a:sym typeface="Arial"/>
              </a:rPr>
              <a:t>- Lacking transparency </a:t>
            </a:r>
            <a:r>
              <a:rPr lang="en-US" sz="1800" dirty="0">
                <a:solidFill>
                  <a:srgbClr val="000000"/>
                </a:solidFill>
                <a:latin typeface="Arial"/>
                <a:ea typeface="Arial"/>
                <a:cs typeface="Arial"/>
                <a:sym typeface="Arial"/>
              </a:rPr>
              <a:t>renders</a:t>
            </a:r>
            <a:r>
              <a:rPr lang="en" sz="1800" dirty="0">
                <a:solidFill>
                  <a:srgbClr val="000000"/>
                </a:solidFill>
                <a:latin typeface="Arial"/>
                <a:ea typeface="Arial"/>
                <a:cs typeface="Arial"/>
                <a:sym typeface="Arial"/>
              </a:rPr>
              <a:t> Traders </a:t>
            </a:r>
            <a:r>
              <a:rPr lang="en-US" sz="1800" b="1" dirty="0">
                <a:solidFill>
                  <a:srgbClr val="FF0000"/>
                </a:solidFill>
                <a:latin typeface="Arial"/>
                <a:ea typeface="Arial"/>
                <a:cs typeface="Arial"/>
                <a:sym typeface="Arial"/>
              </a:rPr>
              <a:t>less</a:t>
            </a:r>
            <a:r>
              <a:rPr lang="en" sz="1800" b="1" dirty="0">
                <a:solidFill>
                  <a:srgbClr val="FF0000"/>
                </a:solidFill>
                <a:latin typeface="Arial"/>
                <a:ea typeface="Arial"/>
                <a:cs typeface="Arial"/>
                <a:sym typeface="Arial"/>
              </a:rPr>
              <a:t> incentiv</a:t>
            </a:r>
            <a:r>
              <a:rPr lang="en-US" sz="1800" b="1" dirty="0" err="1">
                <a:solidFill>
                  <a:srgbClr val="FF0000"/>
                </a:solidFill>
                <a:latin typeface="Arial"/>
                <a:ea typeface="Arial"/>
                <a:cs typeface="Arial"/>
                <a:sym typeface="Arial"/>
              </a:rPr>
              <a:t>iz</a:t>
            </a:r>
            <a:r>
              <a:rPr lang="en" sz="1800" b="1" dirty="0">
                <a:solidFill>
                  <a:srgbClr val="FF0000"/>
                </a:solidFill>
                <a:latin typeface="Arial"/>
                <a:ea typeface="Arial"/>
                <a:cs typeface="Arial"/>
                <a:sym typeface="Arial"/>
              </a:rPr>
              <a:t>e</a:t>
            </a:r>
            <a:r>
              <a:rPr lang="en-US" sz="1800" b="1" dirty="0">
                <a:solidFill>
                  <a:srgbClr val="FF0000"/>
                </a:solidFill>
                <a:latin typeface="Arial"/>
                <a:ea typeface="Arial"/>
                <a:cs typeface="Arial"/>
                <a:sym typeface="Arial"/>
              </a:rPr>
              <a:t>d</a:t>
            </a:r>
            <a:r>
              <a:rPr lang="en" sz="1800" b="1" dirty="0">
                <a:solidFill>
                  <a:srgbClr val="FF0000"/>
                </a:solidFill>
                <a:latin typeface="Arial"/>
                <a:ea typeface="Arial"/>
                <a:cs typeface="Arial"/>
                <a:sym typeface="Arial"/>
              </a:rPr>
              <a:t> to</a:t>
            </a:r>
            <a:r>
              <a:rPr lang="en" sz="1800" dirty="0">
                <a:solidFill>
                  <a:srgbClr val="000000"/>
                </a:solidFill>
                <a:latin typeface="Arial"/>
                <a:ea typeface="Arial"/>
                <a:cs typeface="Arial"/>
                <a:sym typeface="Arial"/>
              </a:rPr>
              <a:t> </a:t>
            </a:r>
            <a:r>
              <a:rPr lang="en" sz="1800" b="1" dirty="0">
                <a:solidFill>
                  <a:srgbClr val="FF0000"/>
                </a:solidFill>
                <a:latin typeface="Arial"/>
                <a:ea typeface="Arial"/>
                <a:cs typeface="Arial"/>
                <a:sym typeface="Arial"/>
              </a:rPr>
              <a:t>prioritize trade followers’ benefits </a:t>
            </a:r>
            <a:r>
              <a:rPr lang="en" sz="1800" dirty="0">
                <a:solidFill>
                  <a:srgbClr val="000000"/>
                </a:solidFill>
                <a:latin typeface="Arial"/>
                <a:ea typeface="Arial"/>
                <a:cs typeface="Arial"/>
                <a:sym typeface="Arial"/>
              </a:rPr>
              <a:t>over </a:t>
            </a:r>
            <a:r>
              <a:rPr lang="en-US" sz="1800" dirty="0">
                <a:solidFill>
                  <a:srgbClr val="000000"/>
                </a:solidFill>
                <a:latin typeface="Arial"/>
                <a:ea typeface="Arial"/>
                <a:cs typeface="Arial"/>
                <a:sym typeface="Arial"/>
              </a:rPr>
              <a:t>their </a:t>
            </a:r>
            <a:r>
              <a:rPr lang="en" sz="1800" dirty="0">
                <a:solidFill>
                  <a:srgbClr val="000000"/>
                </a:solidFill>
                <a:latin typeface="Arial"/>
                <a:ea typeface="Arial"/>
                <a:cs typeface="Arial"/>
                <a:sym typeface="Arial"/>
              </a:rPr>
              <a:t>own benefit</a:t>
            </a:r>
            <a:r>
              <a:rPr lang="en-US" sz="1800" dirty="0">
                <a:solidFill>
                  <a:srgbClr val="000000"/>
                </a:solidFill>
                <a:latin typeface="Arial"/>
                <a:ea typeface="Arial"/>
                <a:cs typeface="Arial"/>
                <a:sym typeface="Arial"/>
              </a:rPr>
              <a:t>s.</a:t>
            </a:r>
            <a:endParaRPr lang="en" sz="1800" dirty="0">
              <a:solidFill>
                <a:srgbClr val="000000"/>
              </a:solidFill>
              <a:latin typeface="Arial"/>
              <a:ea typeface="Arial"/>
              <a:cs typeface="Arial"/>
              <a:sym typeface="Arial"/>
            </a:endParaRPr>
          </a:p>
        </p:txBody>
      </p:sp>
      <p:grpSp>
        <p:nvGrpSpPr>
          <p:cNvPr id="90" name="Shape 90"/>
          <p:cNvGrpSpPr/>
          <p:nvPr/>
        </p:nvGrpSpPr>
        <p:grpSpPr>
          <a:xfrm>
            <a:off x="6960924" y="2059679"/>
            <a:ext cx="2078885" cy="4555086"/>
            <a:chOff x="6212550" y="1304875"/>
            <a:chExt cx="2632500" cy="3416400"/>
          </a:xfrm>
        </p:grpSpPr>
        <p:sp>
          <p:nvSpPr>
            <p:cNvPr id="91" name="Shape 91"/>
            <p:cNvSpPr/>
            <p:nvPr/>
          </p:nvSpPr>
          <p:spPr>
            <a:xfrm>
              <a:off x="6215400" y="1304875"/>
              <a:ext cx="2628900" cy="3416400"/>
            </a:xfrm>
            <a:prstGeom prst="rect">
              <a:avLst/>
            </a:prstGeom>
            <a:noFill/>
            <a:ln w="9525"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2" name="Shape 92"/>
            <p:cNvSpPr txBox="1"/>
            <p:nvPr/>
          </p:nvSpPr>
          <p:spPr>
            <a:xfrm>
              <a:off x="6212550" y="1304875"/>
              <a:ext cx="2632500" cy="4641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93" name="Shape 93"/>
          <p:cNvSpPr txBox="1">
            <a:spLocks noGrp="1"/>
          </p:cNvSpPr>
          <p:nvPr>
            <p:ph type="body" idx="4294967295"/>
          </p:nvPr>
        </p:nvSpPr>
        <p:spPr>
          <a:xfrm>
            <a:off x="7007863" y="2059719"/>
            <a:ext cx="1969500" cy="6153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1800">
                <a:solidFill>
                  <a:schemeClr val="lt1"/>
                </a:solidFill>
              </a:rPr>
              <a:t>Costs</a:t>
            </a:r>
          </a:p>
        </p:txBody>
      </p:sp>
      <p:sp>
        <p:nvSpPr>
          <p:cNvPr id="94" name="Shape 94"/>
          <p:cNvSpPr txBox="1">
            <a:spLocks noGrp="1"/>
          </p:cNvSpPr>
          <p:nvPr>
            <p:ph type="body" idx="4294967295"/>
          </p:nvPr>
        </p:nvSpPr>
        <p:spPr>
          <a:xfrm>
            <a:off x="7018859" y="2786951"/>
            <a:ext cx="1956900" cy="37263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1800" dirty="0">
                <a:solidFill>
                  <a:srgbClr val="000000"/>
                </a:solidFill>
                <a:latin typeface="Arial"/>
                <a:ea typeface="Arial"/>
                <a:cs typeface="Arial"/>
                <a:sym typeface="Arial"/>
              </a:rPr>
              <a:t>There are implicit costs such as time and effort to seek and evaluate traders’ skills. Bonus scheme in private contracts is </a:t>
            </a:r>
            <a:r>
              <a:rPr lang="en" sz="1800" b="1" dirty="0">
                <a:solidFill>
                  <a:srgbClr val="FF0000"/>
                </a:solidFill>
                <a:latin typeface="Arial"/>
                <a:ea typeface="Arial"/>
                <a:cs typeface="Arial"/>
                <a:sym typeface="Arial"/>
              </a:rPr>
              <a:t>ineffective and uncompetitive</a:t>
            </a:r>
          </a:p>
        </p:txBody>
      </p:sp>
      <p:sp>
        <p:nvSpPr>
          <p:cNvPr id="95" name="Shape 95"/>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35525" y="820300"/>
            <a:ext cx="8520600" cy="831600"/>
          </a:xfrm>
          <a:prstGeom prst="rect">
            <a:avLst/>
          </a:prstGeom>
        </p:spPr>
        <p:txBody>
          <a:bodyPr wrap="square" lIns="91425" tIns="91425" rIns="91425" bIns="91425" anchor="t" anchorCtr="0">
            <a:noAutofit/>
          </a:bodyPr>
          <a:lstStyle/>
          <a:p>
            <a:pPr marL="0" lvl="0" indent="0" rtl="0">
              <a:spcBef>
                <a:spcPts val="0"/>
              </a:spcBef>
              <a:buNone/>
            </a:pPr>
            <a:r>
              <a:rPr lang="en"/>
              <a:t>Proposed solutions</a:t>
            </a:r>
          </a:p>
        </p:txBody>
      </p:sp>
      <p:grpSp>
        <p:nvGrpSpPr>
          <p:cNvPr id="101" name="Shape 101"/>
          <p:cNvGrpSpPr/>
          <p:nvPr/>
        </p:nvGrpSpPr>
        <p:grpSpPr>
          <a:xfrm>
            <a:off x="348648" y="1824324"/>
            <a:ext cx="8520808" cy="1065860"/>
            <a:chOff x="424813" y="1177875"/>
            <a:chExt cx="8294371" cy="849900"/>
          </a:xfrm>
        </p:grpSpPr>
        <p:sp>
          <p:nvSpPr>
            <p:cNvPr id="102" name="Shape 102"/>
            <p:cNvSpPr/>
            <p:nvPr/>
          </p:nvSpPr>
          <p:spPr>
            <a:xfrm>
              <a:off x="2927684" y="1177875"/>
              <a:ext cx="5791500" cy="8499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sz="2300"/>
            </a:p>
          </p:txBody>
        </p:sp>
        <p:sp>
          <p:nvSpPr>
            <p:cNvPr id="103" name="Shape 103"/>
            <p:cNvSpPr/>
            <p:nvPr/>
          </p:nvSpPr>
          <p:spPr>
            <a:xfrm>
              <a:off x="424813" y="1177875"/>
              <a:ext cx="3055800" cy="849900"/>
            </a:xfrm>
            <a:prstGeom prst="homePlate">
              <a:avLst>
                <a:gd name="adj" fmla="val 26719"/>
              </a:avLst>
            </a:prstGeom>
            <a:solidFill>
              <a:schemeClr val="accent5"/>
            </a:solidFill>
            <a:ln>
              <a:noFill/>
            </a:ln>
          </p:spPr>
          <p:txBody>
            <a:bodyPr wrap="square" lIns="91425" tIns="91425" rIns="91425" bIns="91425" anchor="ctr" anchorCtr="0">
              <a:noAutofit/>
            </a:bodyPr>
            <a:lstStyle/>
            <a:p>
              <a:pPr marL="0" lvl="0" indent="0">
                <a:spcBef>
                  <a:spcPts val="0"/>
                </a:spcBef>
                <a:buNone/>
              </a:pPr>
              <a:endParaRPr sz="2300"/>
            </a:p>
          </p:txBody>
        </p:sp>
      </p:grpSp>
      <p:sp>
        <p:nvSpPr>
          <p:cNvPr id="104" name="Shape 104"/>
          <p:cNvSpPr txBox="1">
            <a:spLocks noGrp="1"/>
          </p:cNvSpPr>
          <p:nvPr>
            <p:ph type="body" idx="4294967295"/>
          </p:nvPr>
        </p:nvSpPr>
        <p:spPr>
          <a:xfrm>
            <a:off x="463475" y="1824667"/>
            <a:ext cx="2422500" cy="1065600"/>
          </a:xfrm>
          <a:prstGeom prst="rect">
            <a:avLst/>
          </a:prstGeom>
        </p:spPr>
        <p:txBody>
          <a:bodyPr wrap="square" lIns="91425" tIns="91425" rIns="91425" bIns="91425" anchor="ctr" anchorCtr="0">
            <a:noAutofit/>
          </a:bodyPr>
          <a:lstStyle/>
          <a:p>
            <a:pPr marL="0" lvl="0" indent="0" rtl="0">
              <a:lnSpc>
                <a:spcPct val="100000"/>
              </a:lnSpc>
              <a:spcBef>
                <a:spcPts val="0"/>
              </a:spcBef>
              <a:spcAft>
                <a:spcPts val="0"/>
              </a:spcAft>
              <a:buNone/>
            </a:pPr>
            <a:r>
              <a:rPr lang="en" sz="2200">
                <a:solidFill>
                  <a:schemeClr val="lt1"/>
                </a:solidFill>
              </a:rPr>
              <a:t>Input data of  investment accounts</a:t>
            </a:r>
          </a:p>
        </p:txBody>
      </p:sp>
      <p:sp>
        <p:nvSpPr>
          <p:cNvPr id="105" name="Shape 105"/>
          <p:cNvSpPr txBox="1">
            <a:spLocks noGrp="1"/>
          </p:cNvSpPr>
          <p:nvPr>
            <p:ph type="body" idx="4294967295"/>
          </p:nvPr>
        </p:nvSpPr>
        <p:spPr>
          <a:xfrm>
            <a:off x="3404253" y="1824611"/>
            <a:ext cx="5111700" cy="1065600"/>
          </a:xfrm>
          <a:prstGeom prst="rect">
            <a:avLst/>
          </a:prstGeom>
        </p:spPr>
        <p:txBody>
          <a:bodyPr wrap="square" lIns="91425" tIns="91425" rIns="91425" bIns="91425" anchor="ctr" anchorCtr="0">
            <a:noAutofit/>
          </a:bodyPr>
          <a:lstStyle/>
          <a:p>
            <a:pPr marL="457200" lvl="0" indent="-311150" rtl="0">
              <a:spcBef>
                <a:spcPts val="0"/>
              </a:spcBef>
              <a:spcAft>
                <a:spcPts val="0"/>
              </a:spcAft>
              <a:buClr>
                <a:schemeClr val="lt1"/>
              </a:buClr>
              <a:buSzPts val="1300"/>
              <a:buChar char="●"/>
            </a:pPr>
            <a:r>
              <a:rPr lang="en" dirty="0">
                <a:solidFill>
                  <a:schemeClr val="lt1"/>
                </a:solidFill>
              </a:rPr>
              <a:t>KYC, understand user’s return and risk profile</a:t>
            </a:r>
          </a:p>
          <a:p>
            <a:pPr marL="457200" lvl="0" indent="-311150" rtl="0">
              <a:spcBef>
                <a:spcPts val="0"/>
              </a:spcBef>
              <a:spcAft>
                <a:spcPts val="0"/>
              </a:spcAft>
              <a:buClr>
                <a:schemeClr val="lt1"/>
              </a:buClr>
              <a:buSzPts val="1300"/>
              <a:buChar char="●"/>
            </a:pPr>
            <a:r>
              <a:rPr lang="en" dirty="0">
                <a:solidFill>
                  <a:schemeClr val="lt1"/>
                </a:solidFill>
              </a:rPr>
              <a:t>Stock account owners agree to share account information including trade history (</a:t>
            </a:r>
            <a:r>
              <a:rPr lang="en-US" dirty="0">
                <a:solidFill>
                  <a:schemeClr val="lt1"/>
                </a:solidFill>
              </a:rPr>
              <a:t>matched order)</a:t>
            </a:r>
            <a:r>
              <a:rPr lang="en" dirty="0">
                <a:solidFill>
                  <a:schemeClr val="lt1"/>
                </a:solidFill>
              </a:rPr>
              <a:t>, and trade intention (unmatched order)</a:t>
            </a:r>
          </a:p>
          <a:p>
            <a:pPr marL="457200" lvl="0" indent="-311150" rtl="0">
              <a:spcBef>
                <a:spcPts val="0"/>
              </a:spcBef>
              <a:spcAft>
                <a:spcPts val="0"/>
              </a:spcAft>
              <a:buClr>
                <a:schemeClr val="lt1"/>
              </a:buClr>
              <a:buSzPts val="1300"/>
              <a:buChar char="●"/>
            </a:pPr>
            <a:r>
              <a:rPr lang="en" dirty="0">
                <a:solidFill>
                  <a:schemeClr val="lt1"/>
                </a:solidFill>
              </a:rPr>
              <a:t>Portfolio performance are evaluated and appraised </a:t>
            </a:r>
          </a:p>
        </p:txBody>
      </p:sp>
      <p:grpSp>
        <p:nvGrpSpPr>
          <p:cNvPr id="106" name="Shape 106"/>
          <p:cNvGrpSpPr/>
          <p:nvPr/>
        </p:nvGrpSpPr>
        <p:grpSpPr>
          <a:xfrm>
            <a:off x="348648" y="2988794"/>
            <a:ext cx="8520796" cy="1065860"/>
            <a:chOff x="424813" y="2075689"/>
            <a:chExt cx="8294360" cy="849900"/>
          </a:xfrm>
        </p:grpSpPr>
        <p:sp>
          <p:nvSpPr>
            <p:cNvPr id="107" name="Shape 107"/>
            <p:cNvSpPr/>
            <p:nvPr/>
          </p:nvSpPr>
          <p:spPr>
            <a:xfrm>
              <a:off x="2927672" y="2075689"/>
              <a:ext cx="5791500" cy="8499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sz="2300"/>
            </a:p>
          </p:txBody>
        </p:sp>
        <p:sp>
          <p:nvSpPr>
            <p:cNvPr id="108" name="Shape 108"/>
            <p:cNvSpPr/>
            <p:nvPr/>
          </p:nvSpPr>
          <p:spPr>
            <a:xfrm>
              <a:off x="424813" y="2075689"/>
              <a:ext cx="3055800" cy="849900"/>
            </a:xfrm>
            <a:prstGeom prst="homePlate">
              <a:avLst>
                <a:gd name="adj" fmla="val 26719"/>
              </a:avLst>
            </a:prstGeom>
            <a:solidFill>
              <a:schemeClr val="accent5"/>
            </a:solidFill>
            <a:ln>
              <a:noFill/>
            </a:ln>
          </p:spPr>
          <p:txBody>
            <a:bodyPr wrap="square" lIns="91425" tIns="91425" rIns="91425" bIns="91425" anchor="ctr" anchorCtr="0">
              <a:noAutofit/>
            </a:bodyPr>
            <a:lstStyle/>
            <a:p>
              <a:pPr marL="0" lvl="0" indent="0">
                <a:spcBef>
                  <a:spcPts val="0"/>
                </a:spcBef>
                <a:buNone/>
              </a:pPr>
              <a:endParaRPr sz="2300"/>
            </a:p>
          </p:txBody>
        </p:sp>
      </p:grpSp>
      <p:sp>
        <p:nvSpPr>
          <p:cNvPr id="109" name="Shape 109"/>
          <p:cNvSpPr txBox="1">
            <a:spLocks noGrp="1"/>
          </p:cNvSpPr>
          <p:nvPr>
            <p:ph type="body" idx="4294967295"/>
          </p:nvPr>
        </p:nvSpPr>
        <p:spPr>
          <a:xfrm>
            <a:off x="463475" y="2989000"/>
            <a:ext cx="2422500" cy="1065600"/>
          </a:xfrm>
          <a:prstGeom prst="rect">
            <a:avLst/>
          </a:prstGeom>
        </p:spPr>
        <p:txBody>
          <a:bodyPr wrap="square" lIns="91425" tIns="91425" rIns="91425" bIns="91425" anchor="ctr" anchorCtr="0">
            <a:noAutofit/>
          </a:bodyPr>
          <a:lstStyle/>
          <a:p>
            <a:pPr marL="0" lvl="0" indent="0" rtl="0">
              <a:lnSpc>
                <a:spcPct val="100000"/>
              </a:lnSpc>
              <a:spcBef>
                <a:spcPts val="0"/>
              </a:spcBef>
              <a:spcAft>
                <a:spcPts val="0"/>
              </a:spcAft>
              <a:buNone/>
            </a:pPr>
            <a:r>
              <a:rPr lang="en-US" sz="2200" dirty="0">
                <a:solidFill>
                  <a:schemeClr val="lt1"/>
                </a:solidFill>
              </a:rPr>
              <a:t>Smart</a:t>
            </a:r>
            <a:r>
              <a:rPr lang="en" sz="2200" dirty="0">
                <a:solidFill>
                  <a:schemeClr val="lt1"/>
                </a:solidFill>
              </a:rPr>
              <a:t> contracts</a:t>
            </a:r>
          </a:p>
        </p:txBody>
      </p:sp>
      <p:sp>
        <p:nvSpPr>
          <p:cNvPr id="110" name="Shape 110"/>
          <p:cNvSpPr txBox="1">
            <a:spLocks noGrp="1"/>
          </p:cNvSpPr>
          <p:nvPr>
            <p:ph type="body" idx="4294967295"/>
          </p:nvPr>
        </p:nvSpPr>
        <p:spPr>
          <a:xfrm>
            <a:off x="3404253" y="2989020"/>
            <a:ext cx="5111700" cy="1065600"/>
          </a:xfrm>
          <a:prstGeom prst="rect">
            <a:avLst/>
          </a:prstGeom>
        </p:spPr>
        <p:txBody>
          <a:bodyPr wrap="square" lIns="91425" tIns="91425" rIns="91425" bIns="91425" anchor="ctr" anchorCtr="0">
            <a:noAutofit/>
          </a:bodyPr>
          <a:lstStyle/>
          <a:p>
            <a:pPr marL="457200" lvl="0" indent="-311150" rtl="0">
              <a:spcBef>
                <a:spcPts val="0"/>
              </a:spcBef>
              <a:spcAft>
                <a:spcPts val="0"/>
              </a:spcAft>
              <a:buClr>
                <a:schemeClr val="lt1"/>
              </a:buClr>
              <a:buSzPts val="1300"/>
              <a:buChar char="●"/>
            </a:pPr>
            <a:r>
              <a:rPr lang="en" dirty="0">
                <a:solidFill>
                  <a:schemeClr val="lt1"/>
                </a:solidFill>
              </a:rPr>
              <a:t>Online contracts set out investment plan</a:t>
            </a:r>
          </a:p>
          <a:p>
            <a:pPr marL="457200" lvl="0" indent="-311150" rtl="0">
              <a:spcBef>
                <a:spcPts val="0"/>
              </a:spcBef>
              <a:spcAft>
                <a:spcPts val="0"/>
              </a:spcAft>
              <a:buClr>
                <a:schemeClr val="lt1"/>
              </a:buClr>
              <a:buSzPts val="1300"/>
              <a:buChar char="●"/>
            </a:pPr>
            <a:r>
              <a:rPr lang="en" dirty="0">
                <a:solidFill>
                  <a:schemeClr val="lt1"/>
                </a:solidFill>
              </a:rPr>
              <a:t>Between two parties: traders and trade followers</a:t>
            </a:r>
          </a:p>
          <a:p>
            <a:pPr marL="457200" lvl="0" indent="-311150" rtl="0">
              <a:spcBef>
                <a:spcPts val="0"/>
              </a:spcBef>
              <a:spcAft>
                <a:spcPts val="0"/>
              </a:spcAft>
              <a:buClr>
                <a:schemeClr val="lt1"/>
              </a:buClr>
              <a:buSzPts val="1300"/>
              <a:buChar char="●"/>
            </a:pPr>
            <a:r>
              <a:rPr lang="en" dirty="0">
                <a:solidFill>
                  <a:schemeClr val="lt1"/>
                </a:solidFill>
              </a:rPr>
              <a:t>Sharing profit plan is ag</a:t>
            </a:r>
            <a:r>
              <a:rPr lang="en-US" dirty="0">
                <a:solidFill>
                  <a:schemeClr val="lt1"/>
                </a:solidFill>
              </a:rPr>
              <a:t>reed and designed systematically</a:t>
            </a:r>
            <a:endParaRPr lang="en" dirty="0">
              <a:solidFill>
                <a:schemeClr val="lt1"/>
              </a:solidFill>
            </a:endParaRPr>
          </a:p>
        </p:txBody>
      </p:sp>
      <p:grpSp>
        <p:nvGrpSpPr>
          <p:cNvPr id="111" name="Shape 111"/>
          <p:cNvGrpSpPr/>
          <p:nvPr/>
        </p:nvGrpSpPr>
        <p:grpSpPr>
          <a:xfrm>
            <a:off x="348648" y="4153182"/>
            <a:ext cx="8520796" cy="1065901"/>
            <a:chOff x="424813" y="2974405"/>
            <a:chExt cx="8294360" cy="849933"/>
          </a:xfrm>
        </p:grpSpPr>
        <p:sp>
          <p:nvSpPr>
            <p:cNvPr id="112" name="Shape 112"/>
            <p:cNvSpPr/>
            <p:nvPr/>
          </p:nvSpPr>
          <p:spPr>
            <a:xfrm>
              <a:off x="2927672" y="2974438"/>
              <a:ext cx="5791500" cy="8499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sz="2300"/>
            </a:p>
          </p:txBody>
        </p:sp>
        <p:sp>
          <p:nvSpPr>
            <p:cNvPr id="113" name="Shape 113"/>
            <p:cNvSpPr/>
            <p:nvPr/>
          </p:nvSpPr>
          <p:spPr>
            <a:xfrm>
              <a:off x="424813" y="2974405"/>
              <a:ext cx="3055800" cy="849900"/>
            </a:xfrm>
            <a:prstGeom prst="homePlate">
              <a:avLst>
                <a:gd name="adj" fmla="val 26719"/>
              </a:avLst>
            </a:prstGeom>
            <a:solidFill>
              <a:schemeClr val="accent5"/>
            </a:solidFill>
            <a:ln>
              <a:noFill/>
            </a:ln>
          </p:spPr>
          <p:txBody>
            <a:bodyPr wrap="square" lIns="91425" tIns="91425" rIns="91425" bIns="91425" anchor="ctr" anchorCtr="0">
              <a:noAutofit/>
            </a:bodyPr>
            <a:lstStyle/>
            <a:p>
              <a:pPr marL="0" lvl="0" indent="0">
                <a:spcBef>
                  <a:spcPts val="0"/>
                </a:spcBef>
                <a:buNone/>
              </a:pPr>
              <a:endParaRPr sz="2300"/>
            </a:p>
          </p:txBody>
        </p:sp>
      </p:grpSp>
      <p:sp>
        <p:nvSpPr>
          <p:cNvPr id="114" name="Shape 114"/>
          <p:cNvSpPr txBox="1">
            <a:spLocks noGrp="1"/>
          </p:cNvSpPr>
          <p:nvPr>
            <p:ph type="body" idx="4294967295"/>
          </p:nvPr>
        </p:nvSpPr>
        <p:spPr>
          <a:xfrm>
            <a:off x="463475" y="4153433"/>
            <a:ext cx="2422500" cy="1065600"/>
          </a:xfrm>
          <a:prstGeom prst="rect">
            <a:avLst/>
          </a:prstGeom>
        </p:spPr>
        <p:txBody>
          <a:bodyPr wrap="square" lIns="91425" tIns="91425" rIns="91425" bIns="91425" anchor="ctr" anchorCtr="0">
            <a:noAutofit/>
          </a:bodyPr>
          <a:lstStyle/>
          <a:p>
            <a:pPr marL="0" lvl="0" indent="0" rtl="0">
              <a:lnSpc>
                <a:spcPct val="100000"/>
              </a:lnSpc>
              <a:spcBef>
                <a:spcPts val="0"/>
              </a:spcBef>
              <a:spcAft>
                <a:spcPts val="0"/>
              </a:spcAft>
              <a:buNone/>
            </a:pPr>
            <a:r>
              <a:rPr lang="en" sz="2200" dirty="0">
                <a:solidFill>
                  <a:schemeClr val="lt1"/>
                </a:solidFill>
              </a:rPr>
              <a:t>Blockchain technology</a:t>
            </a:r>
          </a:p>
        </p:txBody>
      </p:sp>
      <p:sp>
        <p:nvSpPr>
          <p:cNvPr id="115" name="Shape 115"/>
          <p:cNvSpPr txBox="1">
            <a:spLocks noGrp="1"/>
          </p:cNvSpPr>
          <p:nvPr>
            <p:ph type="body" idx="4294967295"/>
          </p:nvPr>
        </p:nvSpPr>
        <p:spPr>
          <a:xfrm>
            <a:off x="3404250" y="4158150"/>
            <a:ext cx="5111700" cy="1065600"/>
          </a:xfrm>
          <a:prstGeom prst="rect">
            <a:avLst/>
          </a:prstGeom>
        </p:spPr>
        <p:txBody>
          <a:bodyPr wrap="square" lIns="91425" tIns="91425" rIns="91425" bIns="91425" anchor="ctr" anchorCtr="0">
            <a:noAutofit/>
          </a:bodyPr>
          <a:lstStyle/>
          <a:p>
            <a:pPr marL="457200" lvl="0" indent="-311150" rtl="0">
              <a:spcBef>
                <a:spcPts val="0"/>
              </a:spcBef>
              <a:spcAft>
                <a:spcPts val="0"/>
              </a:spcAft>
              <a:buClr>
                <a:schemeClr val="lt1"/>
              </a:buClr>
              <a:buSzPts val="1300"/>
              <a:buChar char="●"/>
            </a:pPr>
            <a:r>
              <a:rPr lang="en" dirty="0">
                <a:solidFill>
                  <a:schemeClr val="lt1"/>
                </a:solidFill>
              </a:rPr>
              <a:t>Ensure trader performance transparency </a:t>
            </a:r>
          </a:p>
          <a:p>
            <a:pPr marL="457200" lvl="0" indent="-311150" rtl="0">
              <a:spcBef>
                <a:spcPts val="0"/>
              </a:spcBef>
              <a:spcAft>
                <a:spcPts val="0"/>
              </a:spcAft>
              <a:buClr>
                <a:schemeClr val="lt1"/>
              </a:buClr>
              <a:buSzPts val="1300"/>
              <a:buChar char="●"/>
            </a:pPr>
            <a:r>
              <a:rPr lang="en" dirty="0">
                <a:solidFill>
                  <a:schemeClr val="lt1"/>
                </a:solidFill>
              </a:rPr>
              <a:t>Building trusts between users</a:t>
            </a:r>
          </a:p>
        </p:txBody>
      </p:sp>
      <p:grpSp>
        <p:nvGrpSpPr>
          <p:cNvPr id="116" name="Shape 116"/>
          <p:cNvGrpSpPr/>
          <p:nvPr/>
        </p:nvGrpSpPr>
        <p:grpSpPr>
          <a:xfrm>
            <a:off x="348648" y="5317660"/>
            <a:ext cx="8520796" cy="1065901"/>
            <a:chOff x="424813" y="3871259"/>
            <a:chExt cx="8294360" cy="849933"/>
          </a:xfrm>
        </p:grpSpPr>
        <p:sp>
          <p:nvSpPr>
            <p:cNvPr id="117" name="Shape 117"/>
            <p:cNvSpPr/>
            <p:nvPr/>
          </p:nvSpPr>
          <p:spPr>
            <a:xfrm>
              <a:off x="2927672" y="3871292"/>
              <a:ext cx="5791500" cy="8499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sz="2300"/>
            </a:p>
          </p:txBody>
        </p:sp>
        <p:sp>
          <p:nvSpPr>
            <p:cNvPr id="118" name="Shape 118"/>
            <p:cNvSpPr/>
            <p:nvPr/>
          </p:nvSpPr>
          <p:spPr>
            <a:xfrm>
              <a:off x="424813" y="3871259"/>
              <a:ext cx="3055800" cy="849900"/>
            </a:xfrm>
            <a:prstGeom prst="homePlate">
              <a:avLst>
                <a:gd name="adj" fmla="val 26719"/>
              </a:avLst>
            </a:prstGeom>
            <a:solidFill>
              <a:schemeClr val="accent5"/>
            </a:solidFill>
            <a:ln>
              <a:noFill/>
            </a:ln>
          </p:spPr>
          <p:txBody>
            <a:bodyPr wrap="square" lIns="91425" tIns="91425" rIns="91425" bIns="91425" anchor="ctr" anchorCtr="0">
              <a:noAutofit/>
            </a:bodyPr>
            <a:lstStyle/>
            <a:p>
              <a:pPr marL="0" lvl="0" indent="0">
                <a:spcBef>
                  <a:spcPts val="0"/>
                </a:spcBef>
                <a:buNone/>
              </a:pPr>
              <a:endParaRPr sz="2300"/>
            </a:p>
          </p:txBody>
        </p:sp>
      </p:grpSp>
      <p:sp>
        <p:nvSpPr>
          <p:cNvPr id="119" name="Shape 119"/>
          <p:cNvSpPr txBox="1">
            <a:spLocks noGrp="1"/>
          </p:cNvSpPr>
          <p:nvPr>
            <p:ph type="body" idx="4294967295"/>
          </p:nvPr>
        </p:nvSpPr>
        <p:spPr>
          <a:xfrm>
            <a:off x="463475" y="5317867"/>
            <a:ext cx="2422500" cy="1065600"/>
          </a:xfrm>
          <a:prstGeom prst="rect">
            <a:avLst/>
          </a:prstGeom>
        </p:spPr>
        <p:txBody>
          <a:bodyPr wrap="square" lIns="91425" tIns="91425" rIns="91425" bIns="91425" anchor="ctr" anchorCtr="0">
            <a:noAutofit/>
          </a:bodyPr>
          <a:lstStyle/>
          <a:p>
            <a:pPr marL="0" lvl="0" indent="0" rtl="0">
              <a:lnSpc>
                <a:spcPct val="100000"/>
              </a:lnSpc>
              <a:spcBef>
                <a:spcPts val="0"/>
              </a:spcBef>
              <a:spcAft>
                <a:spcPts val="0"/>
              </a:spcAft>
              <a:buNone/>
            </a:pPr>
            <a:r>
              <a:rPr lang="en" sz="2200">
                <a:solidFill>
                  <a:schemeClr val="lt1"/>
                </a:solidFill>
              </a:rPr>
              <a:t>Supporting features</a:t>
            </a:r>
          </a:p>
        </p:txBody>
      </p:sp>
      <p:sp>
        <p:nvSpPr>
          <p:cNvPr id="120" name="Shape 120"/>
          <p:cNvSpPr txBox="1">
            <a:spLocks noGrp="1"/>
          </p:cNvSpPr>
          <p:nvPr>
            <p:ph type="body" idx="4294967295"/>
          </p:nvPr>
        </p:nvSpPr>
        <p:spPr>
          <a:xfrm>
            <a:off x="3404250" y="5320825"/>
            <a:ext cx="5783100" cy="1065600"/>
          </a:xfrm>
          <a:prstGeom prst="rect">
            <a:avLst/>
          </a:prstGeom>
        </p:spPr>
        <p:txBody>
          <a:bodyPr wrap="square" lIns="91425" tIns="91425" rIns="91425" bIns="91425" anchor="ctr" anchorCtr="0">
            <a:noAutofit/>
          </a:bodyPr>
          <a:lstStyle/>
          <a:p>
            <a:pPr marL="457200" lvl="0" indent="-311150" rtl="0">
              <a:spcBef>
                <a:spcPts val="0"/>
              </a:spcBef>
              <a:spcAft>
                <a:spcPts val="0"/>
              </a:spcAft>
              <a:buClr>
                <a:schemeClr val="lt1"/>
              </a:buClr>
              <a:buSzPts val="1300"/>
              <a:buChar char="●"/>
            </a:pPr>
            <a:r>
              <a:rPr lang="en" dirty="0">
                <a:solidFill>
                  <a:schemeClr val="lt1"/>
                </a:solidFill>
              </a:rPr>
              <a:t>In form of Raw data, processed data and research</a:t>
            </a:r>
          </a:p>
          <a:p>
            <a:pPr marL="457200" lvl="0" indent="-311150" rtl="0">
              <a:spcBef>
                <a:spcPts val="0"/>
              </a:spcBef>
              <a:spcAft>
                <a:spcPts val="0"/>
              </a:spcAft>
              <a:buClr>
                <a:schemeClr val="lt1"/>
              </a:buClr>
              <a:buSzPts val="1300"/>
              <a:buChar char="●"/>
            </a:pPr>
            <a:r>
              <a:rPr lang="en" dirty="0">
                <a:solidFill>
                  <a:schemeClr val="lt1"/>
                </a:solidFill>
              </a:rPr>
              <a:t>Research about market sentiment, event studies, investment strategies, market anomalies that bring alpha return</a:t>
            </a:r>
          </a:p>
          <a:p>
            <a:pPr marL="457200" lvl="0" indent="-311150" rtl="0">
              <a:spcBef>
                <a:spcPts val="0"/>
              </a:spcBef>
              <a:spcAft>
                <a:spcPts val="0"/>
              </a:spcAft>
              <a:buClr>
                <a:schemeClr val="lt1"/>
              </a:buClr>
              <a:buSzPts val="1300"/>
              <a:buChar char="●"/>
            </a:pPr>
            <a:r>
              <a:rPr lang="en" dirty="0">
                <a:solidFill>
                  <a:schemeClr val="lt1"/>
                </a:solidFill>
              </a:rPr>
              <a:t>Educational aids that correct user cognitive errors in investing</a:t>
            </a:r>
          </a:p>
        </p:txBody>
      </p:sp>
      <p:sp>
        <p:nvSpPr>
          <p:cNvPr id="121" name="Shape 121"/>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9" name="Shape 129"/>
          <p:cNvSpPr txBox="1">
            <a:spLocks noGrp="1"/>
          </p:cNvSpPr>
          <p:nvPr>
            <p:ph type="sldNum" idx="12"/>
          </p:nvPr>
        </p:nvSpPr>
        <p:spPr>
          <a:xfrm>
            <a:off x="8595300" y="6333300"/>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4</a:t>
            </a:fld>
            <a:endParaRPr lang="en"/>
          </a:p>
        </p:txBody>
      </p:sp>
      <p:sp>
        <p:nvSpPr>
          <p:cNvPr id="126" name="Shape 126"/>
          <p:cNvSpPr txBox="1">
            <a:spLocks noGrp="1"/>
          </p:cNvSpPr>
          <p:nvPr>
            <p:ph type="title" idx="4294967295"/>
          </p:nvPr>
        </p:nvSpPr>
        <p:spPr>
          <a:xfrm>
            <a:off x="0" y="58738"/>
            <a:ext cx="8521700" cy="831850"/>
          </a:xfrm>
          <a:prstGeom prst="rect">
            <a:avLst/>
          </a:prstGeom>
        </p:spPr>
        <p:txBody>
          <a:bodyPr wrap="square" lIns="91425" tIns="91425" rIns="91425" bIns="91425" anchor="t" anchorCtr="0">
            <a:noAutofit/>
          </a:bodyPr>
          <a:lstStyle/>
          <a:p>
            <a:pPr marL="0" lvl="0" indent="0">
              <a:spcBef>
                <a:spcPts val="0"/>
              </a:spcBef>
              <a:buNone/>
            </a:pPr>
            <a:r>
              <a:rPr lang="en"/>
              <a:t>Market trends in Vietnam</a:t>
            </a:r>
          </a:p>
        </p:txBody>
      </p:sp>
      <p:sp>
        <p:nvSpPr>
          <p:cNvPr id="127" name="Shape 127"/>
          <p:cNvSpPr txBox="1">
            <a:spLocks noGrp="1"/>
          </p:cNvSpPr>
          <p:nvPr>
            <p:ph type="body" idx="4294967295"/>
          </p:nvPr>
        </p:nvSpPr>
        <p:spPr>
          <a:xfrm>
            <a:off x="0" y="617192"/>
            <a:ext cx="4804756" cy="2525019"/>
          </a:xfrm>
          <a:prstGeom prst="rect">
            <a:avLst/>
          </a:prstGeom>
        </p:spPr>
        <p:txBody>
          <a:bodyPr wrap="square" lIns="91425" tIns="91425" rIns="91425" bIns="91425" anchor="t" anchorCtr="0">
            <a:noAutofit/>
          </a:bodyPr>
          <a:lstStyle/>
          <a:p>
            <a:pPr marL="0" lvl="0" indent="0">
              <a:spcBef>
                <a:spcPts val="0"/>
              </a:spcBef>
              <a:spcAft>
                <a:spcPts val="0"/>
              </a:spcAft>
              <a:buNone/>
            </a:pPr>
            <a:r>
              <a:rPr lang="en" sz="1800" b="1">
                <a:solidFill>
                  <a:schemeClr val="dk1"/>
                </a:solidFill>
              </a:rPr>
              <a:t>1. Number of stock account is increasing and market data history is lengthening</a:t>
            </a:r>
          </a:p>
          <a:p>
            <a:pPr marL="457200" lvl="0" indent="-330200" rtl="0">
              <a:spcBef>
                <a:spcPts val="0"/>
              </a:spcBef>
              <a:spcAft>
                <a:spcPts val="0"/>
              </a:spcAft>
              <a:buSzPts val="1600"/>
              <a:buChar char="-"/>
            </a:pPr>
            <a:r>
              <a:rPr lang="en" sz="1200"/>
              <a:t>More investors are buying data to back up their investment decisions. Some investors buy “simple data” for $100 per year</a:t>
            </a:r>
          </a:p>
          <a:p>
            <a:pPr marL="457200" lvl="0" indent="-330200">
              <a:spcBef>
                <a:spcPts val="0"/>
              </a:spcBef>
              <a:buSzPts val="1600"/>
              <a:buChar char="-"/>
            </a:pPr>
            <a:r>
              <a:rPr lang="en" sz="1200"/>
              <a:t>Or pay $100 for trading tips/fast investment courses</a:t>
            </a:r>
          </a:p>
          <a:p>
            <a:pPr marL="0" lvl="0" indent="0">
              <a:spcBef>
                <a:spcPts val="0"/>
              </a:spcBef>
              <a:spcAft>
                <a:spcPts val="0"/>
              </a:spcAft>
              <a:buNone/>
            </a:pPr>
            <a:r>
              <a:rPr lang="en" sz="1200" b="1"/>
              <a:t>Client Implications: </a:t>
            </a:r>
            <a:r>
              <a:rPr lang="en" sz="1200"/>
              <a:t>Demand for good trades are increasing, investors try their best to find it anywhere seems to be helpful</a:t>
            </a:r>
          </a:p>
        </p:txBody>
      </p:sp>
      <p:sp>
        <p:nvSpPr>
          <p:cNvPr id="128" name="Shape 128"/>
          <p:cNvSpPr txBox="1">
            <a:spLocks noGrp="1"/>
          </p:cNvSpPr>
          <p:nvPr>
            <p:ph type="body" idx="4294967295"/>
          </p:nvPr>
        </p:nvSpPr>
        <p:spPr>
          <a:xfrm>
            <a:off x="4649585" y="617192"/>
            <a:ext cx="4494415" cy="2270095"/>
          </a:xfrm>
          <a:prstGeom prst="rect">
            <a:avLst/>
          </a:prstGeom>
        </p:spPr>
        <p:txBody>
          <a:bodyPr wrap="square" lIns="91425" tIns="91425" rIns="91425" bIns="91425" anchor="t" anchorCtr="0">
            <a:noAutofit/>
          </a:bodyPr>
          <a:lstStyle/>
          <a:p>
            <a:pPr marL="0" lvl="0" indent="0">
              <a:spcBef>
                <a:spcPts val="0"/>
              </a:spcBef>
              <a:spcAft>
                <a:spcPts val="1000"/>
              </a:spcAft>
              <a:buNone/>
            </a:pPr>
            <a:r>
              <a:rPr lang="en" sz="1800" b="1">
                <a:solidFill>
                  <a:schemeClr val="dk1"/>
                </a:solidFill>
              </a:rPr>
              <a:t>2. Giving money to “experts”</a:t>
            </a:r>
          </a:p>
          <a:p>
            <a:pPr marL="0" lvl="0" indent="0" rtl="0">
              <a:spcBef>
                <a:spcPts val="0"/>
              </a:spcBef>
              <a:spcAft>
                <a:spcPts val="0"/>
              </a:spcAft>
              <a:buNone/>
            </a:pPr>
            <a:r>
              <a:rPr lang="en" sz="1200"/>
              <a:t>The </a:t>
            </a:r>
            <a:r>
              <a:rPr lang="en-US" sz="1200"/>
              <a:t>hurdle</a:t>
            </a:r>
            <a:r>
              <a:rPr lang="en" sz="1200"/>
              <a:t> rate of return is about 7%</a:t>
            </a:r>
          </a:p>
          <a:p>
            <a:pPr marL="457200" lvl="0" indent="-330200" rtl="0">
              <a:spcBef>
                <a:spcPts val="0"/>
              </a:spcBef>
              <a:spcAft>
                <a:spcPts val="0"/>
              </a:spcAft>
              <a:buSzPts val="1600"/>
              <a:buChar char="-"/>
            </a:pPr>
            <a:r>
              <a:rPr lang="en" sz="1200"/>
              <a:t>The bonus for “experts” is 50% of the excess return with </a:t>
            </a:r>
            <a:r>
              <a:rPr lang="en" sz="1200" b="1">
                <a:solidFill>
                  <a:srgbClr val="FF0000"/>
                </a:solidFill>
              </a:rPr>
              <a:t>“lose-free-conditions”</a:t>
            </a:r>
          </a:p>
          <a:p>
            <a:pPr marL="457200" lvl="0" indent="-330200" rtl="0">
              <a:spcBef>
                <a:spcPts val="0"/>
              </a:spcBef>
              <a:spcAft>
                <a:spcPts val="0"/>
              </a:spcAft>
              <a:buSzPts val="1600"/>
              <a:buChar char="-"/>
            </a:pPr>
            <a:r>
              <a:rPr lang="en" sz="1200"/>
              <a:t>Otherwise, the bonus is 20% of the excess return</a:t>
            </a:r>
          </a:p>
          <a:p>
            <a:pPr marL="0" lvl="0" indent="0" rtl="0">
              <a:spcBef>
                <a:spcPts val="0"/>
              </a:spcBef>
              <a:buNone/>
            </a:pPr>
            <a:r>
              <a:rPr lang="en" sz="1200" b="1"/>
              <a:t>Client Implications: </a:t>
            </a:r>
            <a:r>
              <a:rPr lang="en" sz="1200"/>
              <a:t>Investors are getting more familiar with letting others manage their investment account</a:t>
            </a:r>
            <a:r>
              <a:rPr lang="en-US" sz="1200"/>
              <a:t>s</a:t>
            </a:r>
            <a:endParaRPr lang="en" sz="1200"/>
          </a:p>
        </p:txBody>
      </p:sp>
      <p:sp>
        <p:nvSpPr>
          <p:cNvPr id="6" name="Shape 127">
            <a:extLst>
              <a:ext uri="{FF2B5EF4-FFF2-40B4-BE49-F238E27FC236}">
                <a16:creationId xmlns:a16="http://schemas.microsoft.com/office/drawing/2014/main" id="{1C9FE305-9DA8-43D1-AD79-AB1816AA8A96}"/>
              </a:ext>
            </a:extLst>
          </p:cNvPr>
          <p:cNvSpPr txBox="1">
            <a:spLocks/>
          </p:cNvSpPr>
          <p:nvPr/>
        </p:nvSpPr>
        <p:spPr>
          <a:xfrm>
            <a:off x="249378" y="4272736"/>
            <a:ext cx="8639694" cy="2363594"/>
          </a:xfrm>
          <a:prstGeom prst="rect">
            <a:avLst/>
          </a:prstGeom>
          <a:solidFill>
            <a:schemeClr val="accent6"/>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R="0" lvl="1"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R="0" lvl="2"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R="0" lvl="3"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R="0" lvl="4"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R="0" lvl="5"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R="0" lvl="6"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R="0" lvl="7"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R="0" lvl="8"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pPr>
              <a:lnSpc>
                <a:spcPct val="100000"/>
              </a:lnSpc>
              <a:spcAft>
                <a:spcPts val="0"/>
              </a:spcAft>
              <a:buFont typeface="Roboto"/>
              <a:buNone/>
            </a:pPr>
            <a:r>
              <a:rPr lang="en-US" sz="2000" b="1">
                <a:solidFill>
                  <a:schemeClr val="dk1"/>
                </a:solidFill>
              </a:rPr>
              <a:t>Trend of data-driven investment platform:</a:t>
            </a:r>
          </a:p>
          <a:p>
            <a:pPr marL="285750" indent="-285750">
              <a:lnSpc>
                <a:spcPct val="100000"/>
              </a:lnSpc>
              <a:spcAft>
                <a:spcPts val="0"/>
              </a:spcAft>
              <a:buFontTx/>
              <a:buChar char="-"/>
            </a:pPr>
            <a:r>
              <a:rPr lang="en-US" sz="1400">
                <a:solidFill>
                  <a:schemeClr val="dk1"/>
                </a:solidFill>
              </a:rPr>
              <a:t>Renaissance Technologies (founded by Jim Simons, net worth $18 bn) employs specialists with </a:t>
            </a:r>
            <a:r>
              <a:rPr lang="en-US" sz="1400">
                <a:solidFill>
                  <a:srgbClr val="FF0000"/>
                </a:solidFill>
              </a:rPr>
              <a:t>non-financial backgrounds</a:t>
            </a:r>
            <a:r>
              <a:rPr lang="en-US" sz="1400">
                <a:solidFill>
                  <a:schemeClr val="dk1"/>
                </a:solidFill>
              </a:rPr>
              <a:t> to make profit from </a:t>
            </a:r>
            <a:r>
              <a:rPr lang="en-US" sz="1400">
                <a:solidFill>
                  <a:srgbClr val="FF0000"/>
                </a:solidFill>
              </a:rPr>
              <a:t>financial instrument markets</a:t>
            </a:r>
            <a:r>
              <a:rPr lang="en-US" sz="1400">
                <a:solidFill>
                  <a:schemeClr val="dk1"/>
                </a:solidFill>
              </a:rPr>
              <a:t>.</a:t>
            </a:r>
          </a:p>
          <a:p>
            <a:pPr marL="285750" indent="-285750">
              <a:lnSpc>
                <a:spcPct val="100000"/>
              </a:lnSpc>
              <a:spcAft>
                <a:spcPts val="0"/>
              </a:spcAft>
              <a:buFontTx/>
              <a:buChar char="-"/>
            </a:pPr>
            <a:r>
              <a:rPr lang="en-US" sz="1400">
                <a:solidFill>
                  <a:schemeClr val="dk1"/>
                </a:solidFill>
              </a:rPr>
              <a:t>Many international FX trading platforms provide copy-trade-features that support co-investment</a:t>
            </a:r>
          </a:p>
          <a:p>
            <a:pPr marL="285750" indent="-285750">
              <a:lnSpc>
                <a:spcPct val="100000"/>
              </a:lnSpc>
              <a:spcAft>
                <a:spcPts val="0"/>
              </a:spcAft>
              <a:buFontTx/>
              <a:buChar char="-"/>
            </a:pPr>
            <a:r>
              <a:rPr lang="en-US" sz="1400">
                <a:solidFill>
                  <a:schemeClr val="dk1"/>
                </a:solidFill>
              </a:rPr>
              <a:t>There are platforms providing </a:t>
            </a:r>
            <a:r>
              <a:rPr lang="en-US" sz="1400">
                <a:solidFill>
                  <a:srgbClr val="FF0000"/>
                </a:solidFill>
              </a:rPr>
              <a:t>financing solution</a:t>
            </a:r>
            <a:r>
              <a:rPr lang="en-US" sz="1400">
                <a:solidFill>
                  <a:schemeClr val="dk1"/>
                </a:solidFill>
              </a:rPr>
              <a:t> towards consumers companies based on insights of SME consumers companies, who have high information costs to find lenders and cannot pass the traditional credit criteria for lending.</a:t>
            </a:r>
          </a:p>
          <a:p>
            <a:pPr marL="285750" indent="-285750">
              <a:lnSpc>
                <a:spcPct val="100000"/>
              </a:lnSpc>
              <a:spcAft>
                <a:spcPts val="0"/>
              </a:spcAft>
              <a:buFontTx/>
              <a:buChar char="-"/>
            </a:pPr>
            <a:r>
              <a:rPr lang="en-US" sz="1400">
                <a:solidFill>
                  <a:schemeClr val="dk1"/>
                </a:solidFill>
              </a:rPr>
              <a:t>In Vietnam, VnDirect (a securities company) is building a social-trading platform, implying co-investment feature. </a:t>
            </a:r>
          </a:p>
          <a:p>
            <a:pPr>
              <a:lnSpc>
                <a:spcPct val="100000"/>
              </a:lnSpc>
              <a:spcAft>
                <a:spcPts val="0"/>
              </a:spcAft>
              <a:buNone/>
            </a:pPr>
            <a:endParaRPr lang="en-US" sz="1400">
              <a:solidFill>
                <a:schemeClr val="dk1"/>
              </a:solidFill>
            </a:endParaRPr>
          </a:p>
          <a:p>
            <a:pPr marL="171450" indent="-171450">
              <a:lnSpc>
                <a:spcPct val="100000"/>
              </a:lnSpc>
              <a:spcAft>
                <a:spcPts val="0"/>
              </a:spcAft>
              <a:buFontTx/>
              <a:buChar char="-"/>
            </a:pPr>
            <a:endParaRPr lang="en" sz="1050"/>
          </a:p>
        </p:txBody>
      </p:sp>
      <p:sp>
        <p:nvSpPr>
          <p:cNvPr id="7" name="Shape 127">
            <a:extLst>
              <a:ext uri="{FF2B5EF4-FFF2-40B4-BE49-F238E27FC236}">
                <a16:creationId xmlns:a16="http://schemas.microsoft.com/office/drawing/2014/main" id="{8CCB45F2-CE4B-4F3E-94AC-EB56BAB47A3B}"/>
              </a:ext>
            </a:extLst>
          </p:cNvPr>
          <p:cNvSpPr txBox="1">
            <a:spLocks/>
          </p:cNvSpPr>
          <p:nvPr/>
        </p:nvSpPr>
        <p:spPr>
          <a:xfrm>
            <a:off x="30475" y="2837404"/>
            <a:ext cx="9030398" cy="1474122"/>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R="0" lvl="1"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R="0" lvl="2"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R="0" lvl="3"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R="0" lvl="4"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R="0" lvl="5"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R="0" lvl="6"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R="0" lvl="7"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R="0" lvl="8" algn="l" rtl="0">
              <a:lnSpc>
                <a:spcPct val="115000"/>
              </a:lnSpc>
              <a:spcBef>
                <a:spcPts val="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pPr>
              <a:spcAft>
                <a:spcPts val="0"/>
              </a:spcAft>
              <a:buNone/>
            </a:pPr>
            <a:r>
              <a:rPr lang="en" sz="1800" b="1" dirty="0">
                <a:solidFill>
                  <a:schemeClr val="dk1"/>
                </a:solidFill>
              </a:rPr>
              <a:t>3. </a:t>
            </a:r>
            <a:r>
              <a:rPr lang="en-US" sz="1800" b="1" dirty="0">
                <a:solidFill>
                  <a:schemeClr val="dk1"/>
                </a:solidFill>
              </a:rPr>
              <a:t>Banks and Securities companies are lending to investors with stock assets as collaterals </a:t>
            </a:r>
            <a:endParaRPr lang="en" sz="1800" b="1" dirty="0">
              <a:solidFill>
                <a:schemeClr val="dk1"/>
              </a:solidFill>
            </a:endParaRPr>
          </a:p>
          <a:p>
            <a:pPr>
              <a:spcAft>
                <a:spcPts val="0"/>
              </a:spcAft>
              <a:buFont typeface="Roboto"/>
              <a:buNone/>
            </a:pPr>
            <a:r>
              <a:rPr lang="en-US" sz="1200" dirty="0"/>
              <a:t>Value of collaterals are discounted for equity market risk in the basic form of risk-weighted asset to derive the amount of loans.</a:t>
            </a:r>
            <a:endParaRPr lang="en" sz="1200" dirty="0"/>
          </a:p>
          <a:p>
            <a:pPr>
              <a:spcAft>
                <a:spcPts val="0"/>
              </a:spcAft>
              <a:buFont typeface="Roboto"/>
              <a:buNone/>
            </a:pPr>
            <a:r>
              <a:rPr lang="en" sz="1200" b="1" dirty="0"/>
              <a:t>Client Implications: </a:t>
            </a:r>
            <a:r>
              <a:rPr lang="en-US" sz="1200" dirty="0"/>
              <a:t>Lenders may have a higher NIM by betting on more sophisticated risk measure rather than value of collaterals. A better system providing micro evaluation of each credit profile is required.</a:t>
            </a:r>
            <a:endParaRPr lang="en"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Shape 135"/>
          <p:cNvSpPr txBox="1">
            <a:spLocks noGrp="1"/>
          </p:cNvSpPr>
          <p:nvPr>
            <p:ph type="body" idx="4294967295"/>
          </p:nvPr>
        </p:nvSpPr>
        <p:spPr>
          <a:xfrm>
            <a:off x="576861" y="4339245"/>
            <a:ext cx="7385885" cy="2702865"/>
          </a:xfrm>
          <a:prstGeom prst="rect">
            <a:avLst/>
          </a:prstGeom>
        </p:spPr>
        <p:txBody>
          <a:bodyPr wrap="square" lIns="91425" tIns="91425" rIns="91425" bIns="91425" anchor="t" anchorCtr="0">
            <a:noAutofit/>
          </a:bodyPr>
          <a:lstStyle/>
          <a:p>
            <a:pPr marL="0" lvl="0" indent="0">
              <a:lnSpc>
                <a:spcPct val="100000"/>
              </a:lnSpc>
              <a:spcAft>
                <a:spcPts val="0"/>
              </a:spcAft>
              <a:buNone/>
            </a:pPr>
            <a:r>
              <a:rPr lang="en-US" sz="2000" b="1" dirty="0">
                <a:solidFill>
                  <a:schemeClr val="dk1"/>
                </a:solidFill>
              </a:rPr>
              <a:t>F</a:t>
            </a:r>
            <a:r>
              <a:rPr lang="en" sz="2000" b="1" dirty="0">
                <a:solidFill>
                  <a:schemeClr val="dk1"/>
                </a:solidFill>
              </a:rPr>
              <a:t>indings:</a:t>
            </a:r>
          </a:p>
          <a:p>
            <a:pPr marL="457200" lvl="0" indent="-330200" rtl="0">
              <a:lnSpc>
                <a:spcPct val="100000"/>
              </a:lnSpc>
              <a:spcAft>
                <a:spcPts val="0"/>
              </a:spcAft>
              <a:buSzPts val="1600"/>
              <a:buChar char="-"/>
            </a:pPr>
            <a:r>
              <a:rPr lang="en" sz="1400" dirty="0"/>
              <a:t>More newcomers to the stock market lacking of knowledge</a:t>
            </a:r>
          </a:p>
          <a:p>
            <a:pPr marL="457200" lvl="0" indent="-330200" rtl="0">
              <a:lnSpc>
                <a:spcPct val="100000"/>
              </a:lnSpc>
              <a:spcAft>
                <a:spcPts val="0"/>
              </a:spcAft>
              <a:buSzPts val="1600"/>
              <a:buChar char="-"/>
            </a:pPr>
            <a:r>
              <a:rPr lang="en" sz="1400" dirty="0"/>
              <a:t>None of our clients co-operates with a brokerman more than 2 years</a:t>
            </a:r>
          </a:p>
          <a:p>
            <a:pPr marL="457200" lvl="0" indent="-330200" rtl="0">
              <a:lnSpc>
                <a:spcPct val="100000"/>
              </a:lnSpc>
              <a:spcAft>
                <a:spcPts val="0"/>
              </a:spcAft>
              <a:buSzPts val="1600"/>
              <a:buChar char="-"/>
            </a:pPr>
            <a:r>
              <a:rPr lang="en" sz="1400" dirty="0"/>
              <a:t>The more we trade, the higher erosion of transaction costs</a:t>
            </a:r>
          </a:p>
          <a:p>
            <a:pPr marL="457200" lvl="0" indent="-330200" rtl="0">
              <a:lnSpc>
                <a:spcPct val="100000"/>
              </a:lnSpc>
              <a:spcAft>
                <a:spcPts val="0"/>
              </a:spcAft>
              <a:buSzPts val="1600"/>
              <a:buChar char="-"/>
            </a:pPr>
            <a:r>
              <a:rPr lang="en" sz="1400" dirty="0"/>
              <a:t>Benefits for both sides </a:t>
            </a:r>
            <a:r>
              <a:rPr lang="en-US" sz="1400" dirty="0"/>
              <a:t>while applying co-investment contract</a:t>
            </a:r>
            <a:r>
              <a:rPr lang="en" sz="1400" dirty="0"/>
              <a:t>: </a:t>
            </a:r>
          </a:p>
          <a:p>
            <a:pPr marL="914400" lvl="1" indent="-330200" rtl="0">
              <a:lnSpc>
                <a:spcPct val="100000"/>
              </a:lnSpc>
              <a:spcAft>
                <a:spcPts val="0"/>
              </a:spcAft>
              <a:buSzPts val="1600"/>
              <a:buChar char="-"/>
            </a:pPr>
            <a:r>
              <a:rPr lang="en" sz="1400" dirty="0"/>
              <a:t>Traders definitely prefer leverage at low costs</a:t>
            </a:r>
          </a:p>
          <a:p>
            <a:pPr marL="914400" lvl="1" indent="-330200" rtl="0">
              <a:lnSpc>
                <a:spcPct val="100000"/>
              </a:lnSpc>
              <a:spcAft>
                <a:spcPts val="0"/>
              </a:spcAft>
              <a:buSzPts val="1600"/>
              <a:buChar char="-"/>
            </a:pPr>
            <a:r>
              <a:rPr lang="en" sz="1400" dirty="0"/>
              <a:t>Trade followers: have more options to put money in with transparent performance records</a:t>
            </a:r>
          </a:p>
          <a:p>
            <a:pPr marL="914400" lvl="1" indent="-330200" rtl="0">
              <a:lnSpc>
                <a:spcPct val="100000"/>
              </a:lnSpc>
              <a:spcAft>
                <a:spcPts val="0"/>
              </a:spcAft>
              <a:buSzPts val="1600"/>
              <a:buChar char="-"/>
            </a:pPr>
            <a:r>
              <a:rPr lang="en" sz="1400" dirty="0"/>
              <a:t>Both sides benefits from </a:t>
            </a:r>
            <a:r>
              <a:rPr lang="en-US" sz="1400" dirty="0"/>
              <a:t>research</a:t>
            </a:r>
            <a:r>
              <a:rPr lang="en" sz="1400" dirty="0"/>
              <a:t> that keep them to be more objective, avoid </a:t>
            </a:r>
            <a:r>
              <a:rPr lang="en-US" sz="1400" dirty="0"/>
              <a:t>cognitive-error </a:t>
            </a:r>
            <a:r>
              <a:rPr lang="en" sz="1400" dirty="0"/>
              <a:t>biases</a:t>
            </a:r>
          </a:p>
        </p:txBody>
      </p:sp>
      <p:graphicFrame>
        <p:nvGraphicFramePr>
          <p:cNvPr id="5" name="Object 4">
            <a:extLst>
              <a:ext uri="{FF2B5EF4-FFF2-40B4-BE49-F238E27FC236}">
                <a16:creationId xmlns:a16="http://schemas.microsoft.com/office/drawing/2014/main" id="{7900A71C-A3A3-4B26-AE76-29279A293F8A}"/>
              </a:ext>
            </a:extLst>
          </p:cNvPr>
          <p:cNvGraphicFramePr>
            <a:graphicFrameLocks noChangeAspect="1"/>
          </p:cNvGraphicFramePr>
          <p:nvPr>
            <p:extLst>
              <p:ext uri="{D42A27DB-BD31-4B8C-83A1-F6EECF244321}">
                <p14:modId xmlns:p14="http://schemas.microsoft.com/office/powerpoint/2010/main" val="150792418"/>
              </p:ext>
            </p:extLst>
          </p:nvPr>
        </p:nvGraphicFramePr>
        <p:xfrm>
          <a:off x="675409" y="66501"/>
          <a:ext cx="7210597" cy="4272743"/>
        </p:xfrm>
        <a:graphic>
          <a:graphicData uri="http://schemas.openxmlformats.org/presentationml/2006/ole">
            <mc:AlternateContent xmlns:mc="http://schemas.openxmlformats.org/markup-compatibility/2006">
              <mc:Choice xmlns:v="urn:schemas-microsoft-com:vml" Requires="v">
                <p:oleObj spid="_x0000_s1220" name="Worksheet" r:id="rId4" imgW="4800626" imgH="3210099" progId="Excel.Sheet.12">
                  <p:link updateAutomatic="1"/>
                </p:oleObj>
              </mc:Choice>
              <mc:Fallback>
                <p:oleObj name="Worksheet" r:id="rId4" imgW="4800626" imgH="3210099" progId="Excel.Sheet.12">
                  <p:link updateAutomatic="1"/>
                  <p:pic>
                    <p:nvPicPr>
                      <p:cNvPr id="0" name=""/>
                      <p:cNvPicPr/>
                      <p:nvPr/>
                    </p:nvPicPr>
                    <p:blipFill>
                      <a:blip r:embed="rId5"/>
                      <a:stretch>
                        <a:fillRect/>
                      </a:stretch>
                    </p:blipFill>
                    <p:spPr>
                      <a:xfrm>
                        <a:off x="675409" y="66501"/>
                        <a:ext cx="7210597" cy="4272743"/>
                      </a:xfrm>
                      <a:prstGeom prst="rect">
                        <a:avLst/>
                      </a:prstGeom>
                    </p:spPr>
                  </p:pic>
                </p:oleObj>
              </mc:Fallback>
            </mc:AlternateContent>
          </a:graphicData>
        </a:graphic>
      </p:graphicFrame>
    </p:spTree>
    <p:extLst>
      <p:ext uri="{BB962C8B-B14F-4D97-AF65-F5344CB8AC3E}">
        <p14:creationId xmlns:p14="http://schemas.microsoft.com/office/powerpoint/2010/main" val="393510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68"/>
        <p:cNvGrpSpPr/>
        <p:nvPr/>
      </p:nvGrpSpPr>
      <p:grpSpPr>
        <a:xfrm>
          <a:off x="0" y="0"/>
          <a:ext cx="0" cy="0"/>
          <a:chOff x="0" y="0"/>
          <a:chExt cx="0" cy="0"/>
        </a:xfrm>
      </p:grpSpPr>
      <p:sp>
        <p:nvSpPr>
          <p:cNvPr id="161" name="Rectangle 160">
            <a:extLst>
              <a:ext uri="{FF2B5EF4-FFF2-40B4-BE49-F238E27FC236}">
                <a16:creationId xmlns:a16="http://schemas.microsoft.com/office/drawing/2014/main" id="{FB3BBE97-87B6-434E-9332-5A7F421BA93F}"/>
              </a:ext>
            </a:extLst>
          </p:cNvPr>
          <p:cNvSpPr/>
          <p:nvPr/>
        </p:nvSpPr>
        <p:spPr>
          <a:xfrm>
            <a:off x="415971" y="1290807"/>
            <a:ext cx="3275214" cy="14848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0" name="Rectangle 159">
            <a:extLst>
              <a:ext uri="{FF2B5EF4-FFF2-40B4-BE49-F238E27FC236}">
                <a16:creationId xmlns:a16="http://schemas.microsoft.com/office/drawing/2014/main" id="{B904F4D0-E652-4C97-8971-A77A0F7DC68F}"/>
              </a:ext>
            </a:extLst>
          </p:cNvPr>
          <p:cNvSpPr/>
          <p:nvPr/>
        </p:nvSpPr>
        <p:spPr>
          <a:xfrm>
            <a:off x="94212" y="3561127"/>
            <a:ext cx="5203767" cy="27288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Shape 169"/>
          <p:cNvSpPr txBox="1">
            <a:spLocks noGrp="1"/>
          </p:cNvSpPr>
          <p:nvPr>
            <p:ph type="title"/>
          </p:nvPr>
        </p:nvSpPr>
        <p:spPr>
          <a:xfrm>
            <a:off x="177662" y="117352"/>
            <a:ext cx="8520600" cy="831600"/>
          </a:xfrm>
          <a:prstGeom prst="rect">
            <a:avLst/>
          </a:prstGeom>
        </p:spPr>
        <p:txBody>
          <a:bodyPr wrap="square" lIns="91425" tIns="91425" rIns="91425" bIns="91425" anchor="t" anchorCtr="0">
            <a:noAutofit/>
          </a:bodyPr>
          <a:lstStyle/>
          <a:p>
            <a:pPr marL="0" lvl="0" indent="0" rtl="0">
              <a:spcBef>
                <a:spcPts val="0"/>
              </a:spcBef>
              <a:buNone/>
            </a:pPr>
            <a:r>
              <a:rPr lang="en">
                <a:solidFill>
                  <a:schemeClr val="tx1"/>
                </a:solidFill>
              </a:rPr>
              <a:t>Revenue model</a:t>
            </a:r>
          </a:p>
        </p:txBody>
      </p:sp>
      <p:sp>
        <p:nvSpPr>
          <p:cNvPr id="171" name="Shape 171"/>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6</a:t>
            </a:fld>
            <a:endParaRPr lang="en"/>
          </a:p>
        </p:txBody>
      </p:sp>
      <p:pic>
        <p:nvPicPr>
          <p:cNvPr id="5" name="Picture 4" descr="https://is1-ssl.mzstatic.com/image/thumb/Newsstand71/v4/4f/33/3f/4f333fff-d7ed-c935-7700-40efd103f345/Icon-76@2x.png.png/0x0ss.png">
            <a:extLst>
              <a:ext uri="{FF2B5EF4-FFF2-40B4-BE49-F238E27FC236}">
                <a16:creationId xmlns:a16="http://schemas.microsoft.com/office/drawing/2014/main" id="{52084CD7-F4F7-43BC-8833-72F48401E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655" y="1464774"/>
            <a:ext cx="1150668" cy="1135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9D4FB59-3BE4-4D16-908C-C238FE9D1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982" y="191048"/>
            <a:ext cx="1639677" cy="1503668"/>
          </a:xfrm>
          <a:prstGeom prst="rect">
            <a:avLst/>
          </a:prstGeom>
        </p:spPr>
      </p:pic>
      <p:sp>
        <p:nvSpPr>
          <p:cNvPr id="8" name="Rectangle 7">
            <a:extLst>
              <a:ext uri="{FF2B5EF4-FFF2-40B4-BE49-F238E27FC236}">
                <a16:creationId xmlns:a16="http://schemas.microsoft.com/office/drawing/2014/main" id="{B7D6E315-6F69-44B6-8D30-690212E737EB}"/>
              </a:ext>
            </a:extLst>
          </p:cNvPr>
          <p:cNvSpPr/>
          <p:nvPr/>
        </p:nvSpPr>
        <p:spPr>
          <a:xfrm>
            <a:off x="3219639" y="4203472"/>
            <a:ext cx="1524000" cy="150366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err="1">
                <a:latin typeface="Times New Roman" panose="02020603050405020304" pitchFamily="18" charset="0"/>
                <a:ea typeface="Tahoma" panose="020B0604030504040204" pitchFamily="34" charset="0"/>
                <a:cs typeface="Times New Roman" panose="02020603050405020304" pitchFamily="18" charset="0"/>
              </a:rPr>
              <a:t>Các</a:t>
            </a:r>
            <a:r>
              <a:rPr lang="en-US" b="1">
                <a:latin typeface="Times New Roman" panose="02020603050405020304" pitchFamily="18" charset="0"/>
                <a:ea typeface="Tahoma" panose="020B0604030504040204" pitchFamily="34" charset="0"/>
                <a:cs typeface="Times New Roman" panose="02020603050405020304" pitchFamily="18" charset="0"/>
              </a:rPr>
              <a:t> </a:t>
            </a:r>
            <a:r>
              <a:rPr lang="en-US" b="1" err="1">
                <a:latin typeface="Times New Roman" panose="02020603050405020304" pitchFamily="18" charset="0"/>
                <a:ea typeface="Tahoma" panose="020B0604030504040204" pitchFamily="34" charset="0"/>
                <a:cs typeface="Times New Roman" panose="02020603050405020304" pitchFamily="18" charset="0"/>
              </a:rPr>
              <a:t>giao</a:t>
            </a:r>
            <a:r>
              <a:rPr lang="en-US" b="1">
                <a:latin typeface="Times New Roman" panose="02020603050405020304" pitchFamily="18" charset="0"/>
                <a:ea typeface="Tahoma" panose="020B0604030504040204" pitchFamily="34" charset="0"/>
                <a:cs typeface="Times New Roman" panose="02020603050405020304" pitchFamily="18" charset="0"/>
              </a:rPr>
              <a:t> </a:t>
            </a:r>
            <a:r>
              <a:rPr lang="en-US" b="1" err="1">
                <a:latin typeface="Times New Roman" panose="02020603050405020304" pitchFamily="18" charset="0"/>
                <a:ea typeface="Tahoma" panose="020B0604030504040204" pitchFamily="34" charset="0"/>
                <a:cs typeface="Times New Roman" panose="02020603050405020304" pitchFamily="18" charset="0"/>
              </a:rPr>
              <a:t>dịch</a:t>
            </a:r>
            <a:r>
              <a:rPr lang="en-US" b="1">
                <a:latin typeface="Times New Roman" panose="02020603050405020304" pitchFamily="18" charset="0"/>
                <a:ea typeface="Tahoma" panose="020B0604030504040204" pitchFamily="34" charset="0"/>
                <a:cs typeface="Times New Roman" panose="02020603050405020304" pitchFamily="18" charset="0"/>
              </a:rPr>
              <a:t> </a:t>
            </a:r>
            <a:r>
              <a:rPr lang="en-US" b="1" err="1">
                <a:latin typeface="Times New Roman" panose="02020603050405020304" pitchFamily="18" charset="0"/>
                <a:ea typeface="Tahoma" panose="020B0604030504040204" pitchFamily="34" charset="0"/>
                <a:cs typeface="Times New Roman" panose="02020603050405020304" pitchFamily="18" charset="0"/>
              </a:rPr>
              <a:t>chứng</a:t>
            </a:r>
            <a:r>
              <a:rPr lang="en-US" b="1">
                <a:latin typeface="Times New Roman" panose="02020603050405020304" pitchFamily="18" charset="0"/>
                <a:ea typeface="Tahoma" panose="020B0604030504040204" pitchFamily="34" charset="0"/>
                <a:cs typeface="Times New Roman" panose="02020603050405020304" pitchFamily="18" charset="0"/>
              </a:rPr>
              <a:t> </a:t>
            </a:r>
            <a:r>
              <a:rPr lang="en-US" b="1" err="1">
                <a:latin typeface="Times New Roman" panose="02020603050405020304" pitchFamily="18" charset="0"/>
                <a:ea typeface="Tahoma" panose="020B0604030504040204" pitchFamily="34" charset="0"/>
                <a:cs typeface="Times New Roman" panose="02020603050405020304" pitchFamily="18" charset="0"/>
              </a:rPr>
              <a:t>khoán</a:t>
            </a:r>
            <a:r>
              <a:rPr lang="en-US" b="1">
                <a:latin typeface="Times New Roman" panose="02020603050405020304" pitchFamily="18" charset="0"/>
                <a:ea typeface="Tahoma" panose="020B0604030504040204" pitchFamily="34" charset="0"/>
                <a:cs typeface="Times New Roman" panose="02020603050405020304" pitchFamily="18" charset="0"/>
              </a:rPr>
              <a:t> </a:t>
            </a:r>
            <a:r>
              <a:rPr lang="en-US" b="1" err="1">
                <a:latin typeface="Times New Roman" panose="02020603050405020304" pitchFamily="18" charset="0"/>
                <a:ea typeface="Tahoma" panose="020B0604030504040204" pitchFamily="34" charset="0"/>
                <a:cs typeface="Times New Roman" panose="02020603050405020304" pitchFamily="18" charset="0"/>
              </a:rPr>
              <a:t>liên</a:t>
            </a:r>
            <a:r>
              <a:rPr lang="en-US" b="1">
                <a:latin typeface="Times New Roman" panose="02020603050405020304" pitchFamily="18" charset="0"/>
                <a:ea typeface="Tahoma" panose="020B0604030504040204" pitchFamily="34" charset="0"/>
                <a:cs typeface="Times New Roman" panose="02020603050405020304" pitchFamily="18" charset="0"/>
              </a:rPr>
              <a:t> </a:t>
            </a:r>
            <a:r>
              <a:rPr lang="en-US" b="1" err="1">
                <a:latin typeface="Times New Roman" panose="02020603050405020304" pitchFamily="18" charset="0"/>
                <a:ea typeface="Tahoma" panose="020B0604030504040204" pitchFamily="34" charset="0"/>
                <a:cs typeface="Times New Roman" panose="02020603050405020304" pitchFamily="18" charset="0"/>
              </a:rPr>
              <a:t>kết</a:t>
            </a:r>
            <a:r>
              <a:rPr lang="en-US" b="1">
                <a:latin typeface="Times New Roman" panose="02020603050405020304" pitchFamily="18" charset="0"/>
                <a:ea typeface="Tahoma" panose="020B0604030504040204" pitchFamily="34" charset="0"/>
                <a:cs typeface="Times New Roman" panose="02020603050405020304" pitchFamily="18" charset="0"/>
              </a:rPr>
              <a:t> </a:t>
            </a:r>
            <a:r>
              <a:rPr lang="en-US" b="1" err="1">
                <a:latin typeface="Times New Roman" panose="02020603050405020304" pitchFamily="18" charset="0"/>
                <a:ea typeface="Tahoma" panose="020B0604030504040204" pitchFamily="34" charset="0"/>
                <a:cs typeface="Times New Roman" panose="02020603050405020304" pitchFamily="18" charset="0"/>
              </a:rPr>
              <a:t>chuỗi</a:t>
            </a:r>
            <a:endParaRPr lang="en-US"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F8C358D2-21AF-493A-9594-B40A36DD1D07}"/>
              </a:ext>
            </a:extLst>
          </p:cNvPr>
          <p:cNvSpPr/>
          <p:nvPr/>
        </p:nvSpPr>
        <p:spPr>
          <a:xfrm>
            <a:off x="754717" y="1472628"/>
            <a:ext cx="1165795" cy="113531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a:solidFill>
                  <a:schemeClr val="tx1"/>
                </a:solidFill>
                <a:latin typeface="Times New Roman" panose="02020603050405020304" pitchFamily="18" charset="0"/>
                <a:ea typeface="Tahoma" panose="020B0604030504040204" pitchFamily="34" charset="0"/>
                <a:cs typeface="Times New Roman" panose="02020603050405020304" pitchFamily="18" charset="0"/>
              </a:rPr>
              <a:t>R&amp;D for investment strategies</a:t>
            </a:r>
          </a:p>
        </p:txBody>
      </p:sp>
      <p:pic>
        <p:nvPicPr>
          <p:cNvPr id="14" name="Graphic 13" descr="Satellite">
            <a:extLst>
              <a:ext uri="{FF2B5EF4-FFF2-40B4-BE49-F238E27FC236}">
                <a16:creationId xmlns:a16="http://schemas.microsoft.com/office/drawing/2014/main" id="{3AC5A399-2D6A-4B7A-822C-5355E8A2CE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2339" y="644539"/>
            <a:ext cx="914400" cy="914400"/>
          </a:xfrm>
          <a:prstGeom prst="rect">
            <a:avLst/>
          </a:prstGeom>
        </p:spPr>
      </p:pic>
      <p:pic>
        <p:nvPicPr>
          <p:cNvPr id="27" name="Graphic 26" descr="Money">
            <a:extLst>
              <a:ext uri="{FF2B5EF4-FFF2-40B4-BE49-F238E27FC236}">
                <a16:creationId xmlns:a16="http://schemas.microsoft.com/office/drawing/2014/main" id="{CFE6A77C-D1A6-4E1A-825F-1E3E727863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60935" y="5253482"/>
            <a:ext cx="953354" cy="953354"/>
          </a:xfrm>
          <a:prstGeom prst="rect">
            <a:avLst/>
          </a:prstGeom>
        </p:spPr>
      </p:pic>
      <p:pic>
        <p:nvPicPr>
          <p:cNvPr id="29" name="Graphic 28" descr="Heart">
            <a:extLst>
              <a:ext uri="{FF2B5EF4-FFF2-40B4-BE49-F238E27FC236}">
                <a16:creationId xmlns:a16="http://schemas.microsoft.com/office/drawing/2014/main" id="{3C377075-66D0-489E-AF89-98200D546F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66194" y="3863234"/>
            <a:ext cx="914400" cy="914400"/>
          </a:xfrm>
          <a:prstGeom prst="rect">
            <a:avLst/>
          </a:prstGeom>
        </p:spPr>
      </p:pic>
      <p:pic>
        <p:nvPicPr>
          <p:cNvPr id="36" name="Graphic 35" descr="Money">
            <a:extLst>
              <a:ext uri="{FF2B5EF4-FFF2-40B4-BE49-F238E27FC236}">
                <a16:creationId xmlns:a16="http://schemas.microsoft.com/office/drawing/2014/main" id="{5441A0E3-3EB6-4055-B570-BE304E9EA0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5522" y="4222683"/>
            <a:ext cx="511253" cy="511253"/>
          </a:xfrm>
          <a:prstGeom prst="rect">
            <a:avLst/>
          </a:prstGeom>
        </p:spPr>
      </p:pic>
      <p:cxnSp>
        <p:nvCxnSpPr>
          <p:cNvPr id="167" name="Connector: Elbow 166">
            <a:extLst>
              <a:ext uri="{FF2B5EF4-FFF2-40B4-BE49-F238E27FC236}">
                <a16:creationId xmlns:a16="http://schemas.microsoft.com/office/drawing/2014/main" id="{EFD6CB6E-85EB-48DD-BF4E-B221777A1819}"/>
              </a:ext>
            </a:extLst>
          </p:cNvPr>
          <p:cNvCxnSpPr>
            <a:cxnSpLocks/>
            <a:stCxn id="8" idx="3"/>
            <a:endCxn id="6" idx="3"/>
          </p:cNvCxnSpPr>
          <p:nvPr/>
        </p:nvCxnSpPr>
        <p:spPr>
          <a:xfrm flipV="1">
            <a:off x="4743639" y="942882"/>
            <a:ext cx="3639020" cy="4012425"/>
          </a:xfrm>
          <a:prstGeom prst="bentConnector3">
            <a:avLst>
              <a:gd name="adj1" fmla="val 10628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Graphic 44" descr="Money">
            <a:extLst>
              <a:ext uri="{FF2B5EF4-FFF2-40B4-BE49-F238E27FC236}">
                <a16:creationId xmlns:a16="http://schemas.microsoft.com/office/drawing/2014/main" id="{54C77CFD-AEE8-48D6-AE13-BCFA2EBC53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47469" y="5215904"/>
            <a:ext cx="338998" cy="338998"/>
          </a:xfrm>
          <a:prstGeom prst="rect">
            <a:avLst/>
          </a:prstGeom>
        </p:spPr>
      </p:pic>
      <p:pic>
        <p:nvPicPr>
          <p:cNvPr id="46" name="Graphic 45" descr="Group">
            <a:extLst>
              <a:ext uri="{FF2B5EF4-FFF2-40B4-BE49-F238E27FC236}">
                <a16:creationId xmlns:a16="http://schemas.microsoft.com/office/drawing/2014/main" id="{EB216DE3-6CBE-42A9-8E5A-41DDB84584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89263" y="4871296"/>
            <a:ext cx="1176017" cy="1176017"/>
          </a:xfrm>
          <a:prstGeom prst="rect">
            <a:avLst/>
          </a:prstGeom>
        </p:spPr>
      </p:pic>
      <p:sp>
        <p:nvSpPr>
          <p:cNvPr id="168" name="TextBox 167">
            <a:extLst>
              <a:ext uri="{FF2B5EF4-FFF2-40B4-BE49-F238E27FC236}">
                <a16:creationId xmlns:a16="http://schemas.microsoft.com/office/drawing/2014/main" id="{A4F5C3D9-18EA-484A-B443-A0AE6B5A1C14}"/>
              </a:ext>
            </a:extLst>
          </p:cNvPr>
          <p:cNvSpPr txBox="1"/>
          <p:nvPr/>
        </p:nvSpPr>
        <p:spPr>
          <a:xfrm>
            <a:off x="6006028" y="5264544"/>
            <a:ext cx="338998" cy="307777"/>
          </a:xfrm>
          <a:prstGeom prst="rect">
            <a:avLst/>
          </a:prstGeom>
          <a:noFill/>
        </p:spPr>
        <p:txBody>
          <a:bodyPr wrap="square" rtlCol="0">
            <a:spAutoFit/>
          </a:bodyPr>
          <a:lstStyle/>
          <a:p>
            <a:r>
              <a:rPr lang="en-US"/>
              <a:t>X</a:t>
            </a:r>
          </a:p>
        </p:txBody>
      </p:sp>
      <p:pic>
        <p:nvPicPr>
          <p:cNvPr id="173" name="Graphic 172" descr="Two Men">
            <a:extLst>
              <a:ext uri="{FF2B5EF4-FFF2-40B4-BE49-F238E27FC236}">
                <a16:creationId xmlns:a16="http://schemas.microsoft.com/office/drawing/2014/main" id="{71912CCB-E8F6-4361-9D69-A57AC02A23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8366" y="4336558"/>
            <a:ext cx="1330535" cy="1330535"/>
          </a:xfrm>
          <a:prstGeom prst="rect">
            <a:avLst/>
          </a:prstGeom>
        </p:spPr>
      </p:pic>
      <p:pic>
        <p:nvPicPr>
          <p:cNvPr id="50" name="Graphic 49" descr="Group">
            <a:extLst>
              <a:ext uri="{FF2B5EF4-FFF2-40B4-BE49-F238E27FC236}">
                <a16:creationId xmlns:a16="http://schemas.microsoft.com/office/drawing/2014/main" id="{A2AE6AFC-E6D6-46BA-8C8F-251082586F7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87004" y="5554902"/>
            <a:ext cx="1131734" cy="1131734"/>
          </a:xfrm>
          <a:prstGeom prst="rect">
            <a:avLst/>
          </a:prstGeom>
        </p:spPr>
      </p:pic>
      <p:sp>
        <p:nvSpPr>
          <p:cNvPr id="56" name="TextBox 55">
            <a:extLst>
              <a:ext uri="{FF2B5EF4-FFF2-40B4-BE49-F238E27FC236}">
                <a16:creationId xmlns:a16="http://schemas.microsoft.com/office/drawing/2014/main" id="{5ED905F2-3557-464F-98F2-EEDF10BD0DC0}"/>
              </a:ext>
            </a:extLst>
          </p:cNvPr>
          <p:cNvSpPr txBox="1"/>
          <p:nvPr/>
        </p:nvSpPr>
        <p:spPr>
          <a:xfrm>
            <a:off x="7381551" y="5469812"/>
            <a:ext cx="1878827" cy="954107"/>
          </a:xfrm>
          <a:prstGeom prst="rect">
            <a:avLst/>
          </a:prstGeom>
          <a:noFill/>
        </p:spPr>
        <p:txBody>
          <a:bodyPr wrap="square" rtlCol="0">
            <a:spAutoFit/>
          </a:bodyPr>
          <a:lstStyle/>
          <a:p>
            <a:r>
              <a:rPr lang="en-US"/>
              <a:t>= membership fee + commission from deals + sales from tokens</a:t>
            </a:r>
          </a:p>
        </p:txBody>
      </p:sp>
      <p:sp>
        <p:nvSpPr>
          <p:cNvPr id="180" name="Arrow: Down 179">
            <a:extLst>
              <a:ext uri="{FF2B5EF4-FFF2-40B4-BE49-F238E27FC236}">
                <a16:creationId xmlns:a16="http://schemas.microsoft.com/office/drawing/2014/main" id="{71134587-51CF-4767-877C-D095978F730E}"/>
              </a:ext>
            </a:extLst>
          </p:cNvPr>
          <p:cNvSpPr/>
          <p:nvPr/>
        </p:nvSpPr>
        <p:spPr>
          <a:xfrm>
            <a:off x="1989539" y="2787534"/>
            <a:ext cx="188396" cy="739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Down 58">
            <a:extLst>
              <a:ext uri="{FF2B5EF4-FFF2-40B4-BE49-F238E27FC236}">
                <a16:creationId xmlns:a16="http://schemas.microsoft.com/office/drawing/2014/main" id="{2A31DE1A-F89E-432A-874C-A3F424199BCD}"/>
              </a:ext>
            </a:extLst>
          </p:cNvPr>
          <p:cNvSpPr/>
          <p:nvPr/>
        </p:nvSpPr>
        <p:spPr>
          <a:xfrm rot="16200000">
            <a:off x="2277134" y="4134710"/>
            <a:ext cx="238149" cy="1524002"/>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0" name="Arrow: Down 59">
            <a:extLst>
              <a:ext uri="{FF2B5EF4-FFF2-40B4-BE49-F238E27FC236}">
                <a16:creationId xmlns:a16="http://schemas.microsoft.com/office/drawing/2014/main" id="{5C50DFC3-FF2C-4A24-9730-E567384B17A1}"/>
              </a:ext>
            </a:extLst>
          </p:cNvPr>
          <p:cNvSpPr/>
          <p:nvPr/>
        </p:nvSpPr>
        <p:spPr>
          <a:xfrm rot="5400000">
            <a:off x="2251920" y="4479085"/>
            <a:ext cx="233786" cy="1578792"/>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1" name="Flowchart: Multidocument 180">
            <a:extLst>
              <a:ext uri="{FF2B5EF4-FFF2-40B4-BE49-F238E27FC236}">
                <a16:creationId xmlns:a16="http://schemas.microsoft.com/office/drawing/2014/main" id="{43CC482B-DAC3-49D1-B273-2C31284977FF}"/>
              </a:ext>
            </a:extLst>
          </p:cNvPr>
          <p:cNvSpPr/>
          <p:nvPr/>
        </p:nvSpPr>
        <p:spPr>
          <a:xfrm>
            <a:off x="4715228" y="2766858"/>
            <a:ext cx="1801344" cy="1176017"/>
          </a:xfrm>
          <a:prstGeom prst="flowChartMultidocument">
            <a:avLst/>
          </a:prstGeom>
          <a:ln>
            <a:solidFill>
              <a:schemeClr val="accent1">
                <a:lumMod val="75000"/>
                <a:lumOff val="2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t>Stock Brokerage Companies</a:t>
            </a:r>
          </a:p>
        </p:txBody>
      </p:sp>
      <p:sp>
        <p:nvSpPr>
          <p:cNvPr id="182" name="Arrow: Curved Up 181">
            <a:extLst>
              <a:ext uri="{FF2B5EF4-FFF2-40B4-BE49-F238E27FC236}">
                <a16:creationId xmlns:a16="http://schemas.microsoft.com/office/drawing/2014/main" id="{FE817F37-448F-46E3-98C2-1F6D02F48A8D}"/>
              </a:ext>
            </a:extLst>
          </p:cNvPr>
          <p:cNvSpPr/>
          <p:nvPr/>
        </p:nvSpPr>
        <p:spPr>
          <a:xfrm rot="10357992">
            <a:off x="3430073" y="435380"/>
            <a:ext cx="3097081" cy="679023"/>
          </a:xfrm>
          <a:prstGeom prst="curvedUpArrow">
            <a:avLst>
              <a:gd name="adj1" fmla="val 12458"/>
              <a:gd name="adj2" fmla="val 50000"/>
              <a:gd name="adj3" fmla="val 27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3" name="Graphic 62" descr="Money">
            <a:extLst>
              <a:ext uri="{FF2B5EF4-FFF2-40B4-BE49-F238E27FC236}">
                <a16:creationId xmlns:a16="http://schemas.microsoft.com/office/drawing/2014/main" id="{E965BC51-B183-4371-8E6B-247F06F6DF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8723" y="2445382"/>
            <a:ext cx="511253" cy="511253"/>
          </a:xfrm>
          <a:prstGeom prst="rect">
            <a:avLst/>
          </a:prstGeom>
        </p:spPr>
      </p:pic>
      <p:sp>
        <p:nvSpPr>
          <p:cNvPr id="64" name="Arrow: Curved Up 63">
            <a:extLst>
              <a:ext uri="{FF2B5EF4-FFF2-40B4-BE49-F238E27FC236}">
                <a16:creationId xmlns:a16="http://schemas.microsoft.com/office/drawing/2014/main" id="{F71E6587-B5F0-48E3-B495-3B047AA0488D}"/>
              </a:ext>
            </a:extLst>
          </p:cNvPr>
          <p:cNvSpPr/>
          <p:nvPr/>
        </p:nvSpPr>
        <p:spPr>
          <a:xfrm rot="18344848">
            <a:off x="6497521" y="2375383"/>
            <a:ext cx="2067905" cy="679023"/>
          </a:xfrm>
          <a:prstGeom prst="curvedUpArrow">
            <a:avLst>
              <a:gd name="adj1" fmla="val 12458"/>
              <a:gd name="adj2" fmla="val 50000"/>
              <a:gd name="adj3" fmla="val 27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Brokerage</a:t>
            </a:r>
          </a:p>
          <a:p>
            <a:pPr algn="ctr"/>
            <a:r>
              <a:rPr lang="en-US">
                <a:solidFill>
                  <a:schemeClr val="tx1"/>
                </a:solidFill>
              </a:rPr>
              <a:t>/Soft Dollars</a:t>
            </a:r>
          </a:p>
          <a:p>
            <a:pPr algn="ctr"/>
            <a:r>
              <a:rPr lang="en-US">
                <a:solidFill>
                  <a:schemeClr val="tx1"/>
                </a:solidFill>
              </a:rPr>
              <a:t>/Commision</a:t>
            </a: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p:txBody>
      </p:sp>
      <p:pic>
        <p:nvPicPr>
          <p:cNvPr id="65" name="Graphic 64" descr="Money">
            <a:extLst>
              <a:ext uri="{FF2B5EF4-FFF2-40B4-BE49-F238E27FC236}">
                <a16:creationId xmlns:a16="http://schemas.microsoft.com/office/drawing/2014/main" id="{AD761A6E-D184-4A2C-B948-9CCF1E5070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1173" y="664155"/>
            <a:ext cx="511253" cy="511253"/>
          </a:xfrm>
          <a:prstGeom prst="rect">
            <a:avLst/>
          </a:prstGeom>
        </p:spPr>
      </p:pic>
      <p:sp>
        <p:nvSpPr>
          <p:cNvPr id="183" name="TextBox 182">
            <a:extLst>
              <a:ext uri="{FF2B5EF4-FFF2-40B4-BE49-F238E27FC236}">
                <a16:creationId xmlns:a16="http://schemas.microsoft.com/office/drawing/2014/main" id="{13DC54D6-6396-4FB0-A349-FE165BCEF37D}"/>
              </a:ext>
            </a:extLst>
          </p:cNvPr>
          <p:cNvSpPr txBox="1"/>
          <p:nvPr/>
        </p:nvSpPr>
        <p:spPr>
          <a:xfrm>
            <a:off x="4914462" y="532265"/>
            <a:ext cx="1512917" cy="738664"/>
          </a:xfrm>
          <a:prstGeom prst="rect">
            <a:avLst/>
          </a:prstGeom>
          <a:noFill/>
        </p:spPr>
        <p:txBody>
          <a:bodyPr wrap="square" rtlCol="0">
            <a:spAutoFit/>
          </a:bodyPr>
          <a:lstStyle/>
          <a:p>
            <a:pPr algn="ctr"/>
            <a:r>
              <a:rPr lang="en-US">
                <a:solidFill>
                  <a:schemeClr val="tx1"/>
                </a:solidFill>
              </a:rPr>
              <a:t>Brokerage</a:t>
            </a:r>
          </a:p>
          <a:p>
            <a:pPr algn="ctr"/>
            <a:r>
              <a:rPr lang="en-US">
                <a:solidFill>
                  <a:schemeClr val="tx1"/>
                </a:solidFill>
              </a:rPr>
              <a:t>/Soft Dollars</a:t>
            </a:r>
          </a:p>
          <a:p>
            <a:pPr algn="ctr"/>
            <a:r>
              <a:rPr lang="en-US">
                <a:solidFill>
                  <a:schemeClr val="tx1"/>
                </a:solidFill>
              </a:rPr>
              <a:t>/Commision</a:t>
            </a:r>
          </a:p>
        </p:txBody>
      </p:sp>
      <p:pic>
        <p:nvPicPr>
          <p:cNvPr id="30" name="Graphic 29" descr="Money">
            <a:extLst>
              <a:ext uri="{FF2B5EF4-FFF2-40B4-BE49-F238E27FC236}">
                <a16:creationId xmlns:a16="http://schemas.microsoft.com/office/drawing/2014/main" id="{82ADDF4B-8AA8-44E8-A534-D9FB503A8F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64840" y="4265842"/>
            <a:ext cx="1378930" cy="13789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25" y="667900"/>
            <a:ext cx="8520600" cy="831600"/>
          </a:xfrm>
          <a:prstGeom prst="rect">
            <a:avLst/>
          </a:prstGeom>
        </p:spPr>
        <p:txBody>
          <a:bodyPr wrap="square" lIns="91425" tIns="91425" rIns="91425" bIns="91425" anchor="ctr" anchorCtr="0">
            <a:noAutofit/>
          </a:bodyPr>
          <a:lstStyle/>
          <a:p>
            <a:pPr marL="0" lvl="0" indent="0" rtl="0">
              <a:spcBef>
                <a:spcPts val="0"/>
              </a:spcBef>
              <a:buNone/>
            </a:pPr>
            <a:r>
              <a:rPr lang="en"/>
              <a:t>Target </a:t>
            </a:r>
            <a:r>
              <a:rPr lang="en-US"/>
              <a:t>users</a:t>
            </a:r>
            <a:endParaRPr lang="en"/>
          </a:p>
        </p:txBody>
      </p:sp>
      <p:sp>
        <p:nvSpPr>
          <p:cNvPr id="179" name="Shape 17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7</a:t>
            </a:fld>
            <a:endParaRPr lang="en"/>
          </a:p>
        </p:txBody>
      </p:sp>
      <p:graphicFrame>
        <p:nvGraphicFramePr>
          <p:cNvPr id="6" name="Object 5">
            <a:extLst>
              <a:ext uri="{FF2B5EF4-FFF2-40B4-BE49-F238E27FC236}">
                <a16:creationId xmlns:a16="http://schemas.microsoft.com/office/drawing/2014/main" id="{23E4EAE3-22AB-41E1-99B9-A64836BBABD5}"/>
              </a:ext>
            </a:extLst>
          </p:cNvPr>
          <p:cNvGraphicFramePr>
            <a:graphicFrameLocks noChangeAspect="1"/>
          </p:cNvGraphicFramePr>
          <p:nvPr>
            <p:extLst>
              <p:ext uri="{D42A27DB-BD31-4B8C-83A1-F6EECF244321}">
                <p14:modId xmlns:p14="http://schemas.microsoft.com/office/powerpoint/2010/main" val="1018908976"/>
              </p:ext>
            </p:extLst>
          </p:nvPr>
        </p:nvGraphicFramePr>
        <p:xfrm>
          <a:off x="0" y="1679170"/>
          <a:ext cx="9150790" cy="5173286"/>
        </p:xfrm>
        <a:graphic>
          <a:graphicData uri="http://schemas.openxmlformats.org/presentationml/2006/ole">
            <mc:AlternateContent xmlns:mc="http://schemas.openxmlformats.org/markup-compatibility/2006">
              <mc:Choice xmlns:v="urn:schemas-microsoft-com:vml" Requires="v">
                <p:oleObj spid="_x0000_s2234" name="Worksheet" r:id="rId4" imgW="7938900" imgH="3728796" progId="Excel.Sheet.12">
                  <p:link updateAutomatic="1"/>
                </p:oleObj>
              </mc:Choice>
              <mc:Fallback>
                <p:oleObj name="Worksheet" r:id="rId4" imgW="7938900" imgH="3728796" progId="Excel.Sheet.12">
                  <p:link updateAutomatic="1"/>
                  <p:pic>
                    <p:nvPicPr>
                      <p:cNvPr id="0" name=""/>
                      <p:cNvPicPr/>
                      <p:nvPr/>
                    </p:nvPicPr>
                    <p:blipFill>
                      <a:blip r:embed="rId5"/>
                      <a:stretch>
                        <a:fillRect/>
                      </a:stretch>
                    </p:blipFill>
                    <p:spPr>
                      <a:xfrm>
                        <a:off x="0" y="1679170"/>
                        <a:ext cx="9150790" cy="5173286"/>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107E905-BD0B-47F7-A893-A2A107F1DFD5}"/>
              </a:ext>
            </a:extLst>
          </p:cNvPr>
          <p:cNvSpPr txBox="1"/>
          <p:nvPr/>
        </p:nvSpPr>
        <p:spPr>
          <a:xfrm>
            <a:off x="7198822" y="3136738"/>
            <a:ext cx="792479" cy="307777"/>
          </a:xfrm>
          <a:prstGeom prst="rect">
            <a:avLst/>
          </a:prstGeom>
          <a:noFill/>
        </p:spPr>
        <p:txBody>
          <a:bodyPr wrap="square" rtlCol="0">
            <a:spAutoFit/>
          </a:bodyPr>
          <a:lstStyle/>
          <a:p>
            <a:r>
              <a:rPr lang="en-US" b="1">
                <a:solidFill>
                  <a:schemeClr val="bg1"/>
                </a:solidFill>
              </a:rPr>
              <a:t>Banks</a:t>
            </a:r>
          </a:p>
        </p:txBody>
      </p:sp>
      <p:sp>
        <p:nvSpPr>
          <p:cNvPr id="7" name="TextBox 6">
            <a:extLst>
              <a:ext uri="{FF2B5EF4-FFF2-40B4-BE49-F238E27FC236}">
                <a16:creationId xmlns:a16="http://schemas.microsoft.com/office/drawing/2014/main" id="{3083C2BC-6383-4FDE-A459-3A296471BD05}"/>
              </a:ext>
            </a:extLst>
          </p:cNvPr>
          <p:cNvSpPr txBox="1"/>
          <p:nvPr/>
        </p:nvSpPr>
        <p:spPr>
          <a:xfrm>
            <a:off x="6384175" y="4299066"/>
            <a:ext cx="1088967" cy="523220"/>
          </a:xfrm>
          <a:prstGeom prst="rect">
            <a:avLst/>
          </a:prstGeom>
          <a:noFill/>
        </p:spPr>
        <p:txBody>
          <a:bodyPr wrap="square" rtlCol="0">
            <a:spAutoFit/>
          </a:bodyPr>
          <a:lstStyle/>
          <a:p>
            <a:r>
              <a:rPr lang="en-US" b="1">
                <a:solidFill>
                  <a:schemeClr val="bg1"/>
                </a:solidFill>
              </a:rPr>
              <a:t>Corporate investors</a:t>
            </a:r>
          </a:p>
        </p:txBody>
      </p:sp>
      <p:sp>
        <p:nvSpPr>
          <p:cNvPr id="8" name="TextBox 7">
            <a:extLst>
              <a:ext uri="{FF2B5EF4-FFF2-40B4-BE49-F238E27FC236}">
                <a16:creationId xmlns:a16="http://schemas.microsoft.com/office/drawing/2014/main" id="{BFB84EC7-9420-4FC8-8AE7-CC40F45023EB}"/>
              </a:ext>
            </a:extLst>
          </p:cNvPr>
          <p:cNvSpPr txBox="1"/>
          <p:nvPr/>
        </p:nvSpPr>
        <p:spPr>
          <a:xfrm>
            <a:off x="5070765" y="5382351"/>
            <a:ext cx="2626820" cy="307777"/>
          </a:xfrm>
          <a:prstGeom prst="rect">
            <a:avLst/>
          </a:prstGeom>
          <a:noFill/>
        </p:spPr>
        <p:txBody>
          <a:bodyPr wrap="square" rtlCol="0">
            <a:spAutoFit/>
          </a:bodyPr>
          <a:lstStyle/>
          <a:p>
            <a:r>
              <a:rPr lang="en-US" b="1">
                <a:solidFill>
                  <a:schemeClr val="bg1"/>
                </a:solidFill>
              </a:rPr>
              <a:t>High net worth individuals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33511" y="123407"/>
            <a:ext cx="8520600" cy="1487220"/>
          </a:xfrm>
          <a:prstGeom prst="rect">
            <a:avLst/>
          </a:prstGeom>
        </p:spPr>
        <p:txBody>
          <a:bodyPr wrap="square" lIns="91425" tIns="91425" rIns="91425" bIns="91425" anchor="ctr" anchorCtr="0">
            <a:noAutofit/>
          </a:bodyPr>
          <a:lstStyle/>
          <a:p>
            <a:pPr marL="0" lvl="0" indent="0" rtl="0">
              <a:spcBef>
                <a:spcPts val="0"/>
              </a:spcBef>
              <a:buNone/>
            </a:pPr>
            <a:br>
              <a:rPr lang="en-US" sz="1800"/>
            </a:br>
            <a:r>
              <a:rPr lang="en-US" sz="1800" b="1" u="sng"/>
              <a:t>Incentives for parties:</a:t>
            </a:r>
            <a:br>
              <a:rPr lang="en-US" sz="1800"/>
            </a:br>
            <a:r>
              <a:rPr lang="en-US" sz="1800"/>
              <a:t>B is trader, A-invetors are trade followers. The more A(s) join the contract, the higher sharing profits for B are. </a:t>
            </a:r>
            <a:br>
              <a:rPr lang="en-US" sz="1800"/>
            </a:br>
            <a:r>
              <a:rPr lang="en-US" sz="1800"/>
              <a:t>% return shared for parties is the effective added/substracted profit from the contract to each party; This metric is in-deal-capital-weighted.</a:t>
            </a:r>
            <a:br>
              <a:rPr lang="en-US" sz="1800"/>
            </a:br>
            <a:endParaRPr lang="en" sz="1800"/>
          </a:p>
        </p:txBody>
      </p:sp>
      <p:sp>
        <p:nvSpPr>
          <p:cNvPr id="11" name="Arrow: Down 10">
            <a:extLst>
              <a:ext uri="{FF2B5EF4-FFF2-40B4-BE49-F238E27FC236}">
                <a16:creationId xmlns:a16="http://schemas.microsoft.com/office/drawing/2014/main" id="{CD867175-4B11-4B6A-80BA-BA0077EC00A2}"/>
              </a:ext>
            </a:extLst>
          </p:cNvPr>
          <p:cNvSpPr/>
          <p:nvPr/>
        </p:nvSpPr>
        <p:spPr>
          <a:xfrm>
            <a:off x="2122516" y="4200698"/>
            <a:ext cx="343593" cy="679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D133C2A2-2ED3-4AA9-AA6D-E657A1F84E23}"/>
              </a:ext>
            </a:extLst>
          </p:cNvPr>
          <p:cNvSpPr/>
          <p:nvPr/>
        </p:nvSpPr>
        <p:spPr>
          <a:xfrm rot="13729438">
            <a:off x="4222015" y="3846155"/>
            <a:ext cx="343593" cy="1215441"/>
          </a:xfrm>
          <a:prstGeom prst="downArrow">
            <a:avLst>
              <a:gd name="adj1" fmla="val 40591"/>
              <a:gd name="adj2" fmla="val 38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5A1A0A-92BE-4419-9920-C3C8762FF598}"/>
              </a:ext>
            </a:extLst>
          </p:cNvPr>
          <p:cNvSpPr/>
          <p:nvPr/>
        </p:nvSpPr>
        <p:spPr>
          <a:xfrm>
            <a:off x="335598" y="1800889"/>
            <a:ext cx="3206327" cy="307777"/>
          </a:xfrm>
          <a:prstGeom prst="rect">
            <a:avLst/>
          </a:prstGeom>
        </p:spPr>
        <p:txBody>
          <a:bodyPr wrap="none">
            <a:spAutoFit/>
          </a:bodyPr>
          <a:lstStyle/>
          <a:p>
            <a:r>
              <a:rPr lang="en-US" b="1">
                <a:latin typeface="Arial" panose="020B0604020202020204" pitchFamily="34" charset="0"/>
              </a:rPr>
              <a:t>Return on underlying deal</a:t>
            </a:r>
            <a:r>
              <a:rPr lang="en-US"/>
              <a:t> </a:t>
            </a:r>
            <a:r>
              <a:rPr lang="en-US">
                <a:solidFill>
                  <a:srgbClr val="0000FF"/>
                </a:solidFill>
                <a:latin typeface="Arial" panose="020B0604020202020204" pitchFamily="34" charset="0"/>
              </a:rPr>
              <a:t>15.00%</a:t>
            </a:r>
            <a:r>
              <a:rPr lang="en-US"/>
              <a:t> </a:t>
            </a:r>
          </a:p>
        </p:txBody>
      </p:sp>
      <p:sp>
        <p:nvSpPr>
          <p:cNvPr id="25" name="Arrow: Down 24">
            <a:extLst>
              <a:ext uri="{FF2B5EF4-FFF2-40B4-BE49-F238E27FC236}">
                <a16:creationId xmlns:a16="http://schemas.microsoft.com/office/drawing/2014/main" id="{0529BC6C-2AFE-4202-B40F-59E375AD3804}"/>
              </a:ext>
            </a:extLst>
          </p:cNvPr>
          <p:cNvSpPr/>
          <p:nvPr/>
        </p:nvSpPr>
        <p:spPr>
          <a:xfrm>
            <a:off x="6849687" y="4189973"/>
            <a:ext cx="343593" cy="679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4B51920C-9E4A-4256-9338-9501AE826677}"/>
              </a:ext>
            </a:extLst>
          </p:cNvPr>
          <p:cNvCxnSpPr/>
          <p:nvPr/>
        </p:nvCxnSpPr>
        <p:spPr>
          <a:xfrm>
            <a:off x="4660670" y="2333105"/>
            <a:ext cx="0" cy="1867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CEBA6A-BD16-4E4E-BCAD-5210FC7447D5}"/>
              </a:ext>
            </a:extLst>
          </p:cNvPr>
          <p:cNvCxnSpPr/>
          <p:nvPr/>
        </p:nvCxnSpPr>
        <p:spPr>
          <a:xfrm>
            <a:off x="4800631" y="4635731"/>
            <a:ext cx="0" cy="186759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70223BEE-B39F-46DE-AA50-00B2C4896556}"/>
              </a:ext>
            </a:extLst>
          </p:cNvPr>
          <p:cNvGraphicFramePr>
            <a:graphicFrameLocks noGrp="1"/>
          </p:cNvGraphicFramePr>
          <p:nvPr>
            <p:extLst>
              <p:ext uri="{D42A27DB-BD31-4B8C-83A1-F6EECF244321}">
                <p14:modId xmlns:p14="http://schemas.microsoft.com/office/powerpoint/2010/main" val="2764463430"/>
              </p:ext>
            </p:extLst>
          </p:nvPr>
        </p:nvGraphicFramePr>
        <p:xfrm>
          <a:off x="266700" y="2032448"/>
          <a:ext cx="4368800" cy="1967230"/>
        </p:xfrm>
        <a:graphic>
          <a:graphicData uri="http://schemas.openxmlformats.org/drawingml/2006/table">
            <a:tbl>
              <a:tblPr/>
              <a:tblGrid>
                <a:gridCol w="419100">
                  <a:extLst>
                    <a:ext uri="{9D8B030D-6E8A-4147-A177-3AD203B41FA5}">
                      <a16:colId xmlns:a16="http://schemas.microsoft.com/office/drawing/2014/main" val="1663725461"/>
                    </a:ext>
                  </a:extLst>
                </a:gridCol>
                <a:gridCol w="1054100">
                  <a:extLst>
                    <a:ext uri="{9D8B030D-6E8A-4147-A177-3AD203B41FA5}">
                      <a16:colId xmlns:a16="http://schemas.microsoft.com/office/drawing/2014/main" val="163680948"/>
                    </a:ext>
                  </a:extLst>
                </a:gridCol>
                <a:gridCol w="800100">
                  <a:extLst>
                    <a:ext uri="{9D8B030D-6E8A-4147-A177-3AD203B41FA5}">
                      <a16:colId xmlns:a16="http://schemas.microsoft.com/office/drawing/2014/main" val="2502323728"/>
                    </a:ext>
                  </a:extLst>
                </a:gridCol>
                <a:gridCol w="1066800">
                  <a:extLst>
                    <a:ext uri="{9D8B030D-6E8A-4147-A177-3AD203B41FA5}">
                      <a16:colId xmlns:a16="http://schemas.microsoft.com/office/drawing/2014/main" val="988323777"/>
                    </a:ext>
                  </a:extLst>
                </a:gridCol>
                <a:gridCol w="1028700">
                  <a:extLst>
                    <a:ext uri="{9D8B030D-6E8A-4147-A177-3AD203B41FA5}">
                      <a16:colId xmlns:a16="http://schemas.microsoft.com/office/drawing/2014/main" val="3153546596"/>
                    </a:ext>
                  </a:extLst>
                </a:gridCol>
              </a:tblGrid>
              <a:tr h="767080">
                <a:tc>
                  <a:txBody>
                    <a:bodyPr/>
                    <a:lstStyle/>
                    <a:p>
                      <a:pPr algn="l" fontAlgn="b"/>
                      <a:endParaRPr lang="en-US" sz="1200" b="1"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Beg. Net worth</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Total %ROE</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Ending Net worth</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return shared</a:t>
                      </a:r>
                    </a:p>
                  </a:txBody>
                  <a:tcPr marL="4763" marR="4763" marT="4763" marB="0" anchor="b">
                    <a:lnL>
                      <a:noFill/>
                    </a:lnL>
                    <a:lnR>
                      <a:noFill/>
                    </a:lnR>
                    <a:lnT>
                      <a:noFill/>
                    </a:lnT>
                    <a:lnB>
                      <a:noFill/>
                    </a:lnB>
                  </a:tcPr>
                </a:tc>
                <a:extLst>
                  <a:ext uri="{0D108BD9-81ED-4DB2-BD59-A6C34878D82A}">
                    <a16:rowId xmlns:a16="http://schemas.microsoft.com/office/drawing/2014/main" val="3468609776"/>
                  </a:ext>
                </a:extLst>
              </a:tr>
              <a:tr h="200025">
                <a:tc>
                  <a:txBody>
                    <a:bodyPr/>
                    <a:lstStyle/>
                    <a:p>
                      <a:pPr algn="l" fontAlgn="b"/>
                      <a:r>
                        <a:rPr lang="en-US" sz="1200" b="0" i="0" u="none" strike="noStrike">
                          <a:solidFill>
                            <a:srgbClr val="000000"/>
                          </a:solidFill>
                          <a:effectLst/>
                          <a:latin typeface="Arial" panose="020B0604020202020204" pitchFamily="34" charset="0"/>
                        </a:rPr>
                        <a:t>B</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78.00%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13,900,000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63.00%</a:t>
                      </a:r>
                    </a:p>
                  </a:txBody>
                  <a:tcPr marL="4763" marR="4763" marT="4763" marB="0" anchor="b">
                    <a:lnL>
                      <a:noFill/>
                    </a:lnL>
                    <a:lnR>
                      <a:noFill/>
                    </a:lnR>
                    <a:lnT>
                      <a:noFill/>
                    </a:lnT>
                    <a:lnB>
                      <a:noFill/>
                    </a:lnB>
                  </a:tcPr>
                </a:tc>
                <a:extLst>
                  <a:ext uri="{0D108BD9-81ED-4DB2-BD59-A6C34878D82A}">
                    <a16:rowId xmlns:a16="http://schemas.microsoft.com/office/drawing/2014/main" val="401649082"/>
                  </a:ext>
                </a:extLst>
              </a:tr>
              <a:tr h="200025">
                <a:tc>
                  <a:txBody>
                    <a:bodyPr/>
                    <a:lstStyle/>
                    <a:p>
                      <a:pPr algn="l" fontAlgn="b"/>
                      <a:r>
                        <a:rPr lang="en-US" sz="1200" b="0" i="0" u="none" strike="noStrike">
                          <a:solidFill>
                            <a:srgbClr val="000000"/>
                          </a:solidFill>
                          <a:effectLst/>
                          <a:latin typeface="Arial" panose="020B0604020202020204" pitchFamily="34" charset="0"/>
                        </a:rPr>
                        <a:t>A1</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120,000,000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11.85%</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131,850,000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-3.15%</a:t>
                      </a:r>
                    </a:p>
                  </a:txBody>
                  <a:tcPr marL="4763" marR="4763" marT="4763" marB="0" anchor="b">
                    <a:lnL>
                      <a:noFill/>
                    </a:lnL>
                    <a:lnR>
                      <a:noFill/>
                    </a:lnR>
                    <a:lnT>
                      <a:noFill/>
                    </a:lnT>
                    <a:lnB>
                      <a:noFill/>
                    </a:lnB>
                  </a:tcPr>
                </a:tc>
                <a:extLst>
                  <a:ext uri="{0D108BD9-81ED-4DB2-BD59-A6C34878D82A}">
                    <a16:rowId xmlns:a16="http://schemas.microsoft.com/office/drawing/2014/main" val="2962536471"/>
                  </a:ext>
                </a:extLst>
              </a:tr>
              <a:tr h="200025">
                <a:tc>
                  <a:txBody>
                    <a:bodyPr/>
                    <a:lstStyle/>
                    <a:p>
                      <a:pPr algn="l" fontAlgn="b"/>
                      <a:r>
                        <a:rPr lang="en-US" sz="1200" b="0" i="0" u="none" strike="noStrike">
                          <a:solidFill>
                            <a:srgbClr val="000000"/>
                          </a:solidFill>
                          <a:effectLst/>
                          <a:latin typeface="Arial" panose="020B0604020202020204" pitchFamily="34" charset="0"/>
                        </a:rPr>
                        <a:t>A2</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924513678"/>
                  </a:ext>
                </a:extLst>
              </a:tr>
              <a:tr h="200025">
                <a:tc>
                  <a:txBody>
                    <a:bodyPr/>
                    <a:lstStyle/>
                    <a:p>
                      <a:pPr algn="l" fontAlgn="b"/>
                      <a:r>
                        <a:rPr lang="en-US" sz="1200" b="0" i="0" u="none" strike="noStrike">
                          <a:solidFill>
                            <a:srgbClr val="000000"/>
                          </a:solidFill>
                          <a:effectLst/>
                          <a:latin typeface="Arial" panose="020B0604020202020204" pitchFamily="34" charset="0"/>
                        </a:rPr>
                        <a:t>A3</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861034722"/>
                  </a:ext>
                </a:extLst>
              </a:tr>
              <a:tr h="200025">
                <a:tc>
                  <a:txBody>
                    <a:bodyPr/>
                    <a:lstStyle/>
                    <a:p>
                      <a:pPr algn="l" fontAlgn="b"/>
                      <a:r>
                        <a:rPr lang="en-US" sz="1200" b="0" i="0" u="none" strike="noStrike">
                          <a:solidFill>
                            <a:srgbClr val="000000"/>
                          </a:solidFill>
                          <a:effectLst/>
                          <a:latin typeface="Arial" panose="020B0604020202020204" pitchFamily="34" charset="0"/>
                        </a:rPr>
                        <a:t>A4</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767028655"/>
                  </a:ext>
                </a:extLst>
              </a:tr>
              <a:tr h="200025">
                <a:tc>
                  <a:txBody>
                    <a:bodyPr/>
                    <a:lstStyle/>
                    <a:p>
                      <a:pPr algn="l" fontAlgn="b"/>
                      <a:r>
                        <a:rPr lang="en-US" sz="1200" b="0" i="0" u="none" strike="noStrike">
                          <a:solidFill>
                            <a:srgbClr val="000000"/>
                          </a:solidFill>
                          <a:effectLst/>
                          <a:latin typeface="Arial" panose="020B0604020202020204" pitchFamily="34" charset="0"/>
                        </a:rPr>
                        <a:t>A5</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395972178"/>
                  </a:ext>
                </a:extLst>
              </a:tr>
            </a:tbl>
          </a:graphicData>
        </a:graphic>
      </p:graphicFrame>
      <p:graphicFrame>
        <p:nvGraphicFramePr>
          <p:cNvPr id="7" name="Table 6">
            <a:extLst>
              <a:ext uri="{FF2B5EF4-FFF2-40B4-BE49-F238E27FC236}">
                <a16:creationId xmlns:a16="http://schemas.microsoft.com/office/drawing/2014/main" id="{CA092F2B-A280-4BA9-B74A-761FDAF63FA8}"/>
              </a:ext>
            </a:extLst>
          </p:cNvPr>
          <p:cNvGraphicFramePr>
            <a:graphicFrameLocks noGrp="1"/>
          </p:cNvGraphicFramePr>
          <p:nvPr>
            <p:extLst>
              <p:ext uri="{D42A27DB-BD31-4B8C-83A1-F6EECF244321}">
                <p14:modId xmlns:p14="http://schemas.microsoft.com/office/powerpoint/2010/main" val="2981931704"/>
              </p:ext>
            </p:extLst>
          </p:nvPr>
        </p:nvGraphicFramePr>
        <p:xfrm>
          <a:off x="109912" y="4779985"/>
          <a:ext cx="4368800" cy="1967230"/>
        </p:xfrm>
        <a:graphic>
          <a:graphicData uri="http://schemas.openxmlformats.org/drawingml/2006/table">
            <a:tbl>
              <a:tblPr/>
              <a:tblGrid>
                <a:gridCol w="419100">
                  <a:extLst>
                    <a:ext uri="{9D8B030D-6E8A-4147-A177-3AD203B41FA5}">
                      <a16:colId xmlns:a16="http://schemas.microsoft.com/office/drawing/2014/main" val="661512874"/>
                    </a:ext>
                  </a:extLst>
                </a:gridCol>
                <a:gridCol w="1054100">
                  <a:extLst>
                    <a:ext uri="{9D8B030D-6E8A-4147-A177-3AD203B41FA5}">
                      <a16:colId xmlns:a16="http://schemas.microsoft.com/office/drawing/2014/main" val="3961450370"/>
                    </a:ext>
                  </a:extLst>
                </a:gridCol>
                <a:gridCol w="800100">
                  <a:extLst>
                    <a:ext uri="{9D8B030D-6E8A-4147-A177-3AD203B41FA5}">
                      <a16:colId xmlns:a16="http://schemas.microsoft.com/office/drawing/2014/main" val="2211244780"/>
                    </a:ext>
                  </a:extLst>
                </a:gridCol>
                <a:gridCol w="1066800">
                  <a:extLst>
                    <a:ext uri="{9D8B030D-6E8A-4147-A177-3AD203B41FA5}">
                      <a16:colId xmlns:a16="http://schemas.microsoft.com/office/drawing/2014/main" val="3489948298"/>
                    </a:ext>
                  </a:extLst>
                </a:gridCol>
                <a:gridCol w="1028700">
                  <a:extLst>
                    <a:ext uri="{9D8B030D-6E8A-4147-A177-3AD203B41FA5}">
                      <a16:colId xmlns:a16="http://schemas.microsoft.com/office/drawing/2014/main" val="128619756"/>
                    </a:ext>
                  </a:extLst>
                </a:gridCol>
              </a:tblGrid>
              <a:tr h="767080">
                <a:tc>
                  <a:txBody>
                    <a:bodyPr/>
                    <a:lstStyle/>
                    <a:p>
                      <a:pPr algn="l" fontAlgn="b"/>
                      <a:endParaRPr lang="en-US" sz="1200" b="1"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Beg. Net worth</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Total %ROE</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Ending Net worth</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return shared</a:t>
                      </a:r>
                    </a:p>
                  </a:txBody>
                  <a:tcPr marL="4763" marR="4763" marT="4763" marB="0" anchor="b">
                    <a:lnL>
                      <a:noFill/>
                    </a:lnL>
                    <a:lnR>
                      <a:noFill/>
                    </a:lnR>
                    <a:lnT>
                      <a:noFill/>
                    </a:lnT>
                    <a:lnB>
                      <a:noFill/>
                    </a:lnB>
                  </a:tcPr>
                </a:tc>
                <a:extLst>
                  <a:ext uri="{0D108BD9-81ED-4DB2-BD59-A6C34878D82A}">
                    <a16:rowId xmlns:a16="http://schemas.microsoft.com/office/drawing/2014/main" val="3138444698"/>
                  </a:ext>
                </a:extLst>
              </a:tr>
              <a:tr h="200025">
                <a:tc>
                  <a:txBody>
                    <a:bodyPr/>
                    <a:lstStyle/>
                    <a:p>
                      <a:pPr algn="l" fontAlgn="b"/>
                      <a:r>
                        <a:rPr lang="en-US" sz="1200" b="0" i="0" u="none" strike="noStrike">
                          <a:solidFill>
                            <a:srgbClr val="000000"/>
                          </a:solidFill>
                          <a:effectLst/>
                          <a:latin typeface="Arial" panose="020B0604020202020204" pitchFamily="34" charset="0"/>
                        </a:rPr>
                        <a:t>B</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678.00%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43,900,000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663.00%</a:t>
                      </a:r>
                    </a:p>
                  </a:txBody>
                  <a:tcPr marL="4763" marR="4763" marT="4763" marB="0" anchor="b">
                    <a:lnL>
                      <a:noFill/>
                    </a:lnL>
                    <a:lnR>
                      <a:noFill/>
                    </a:lnR>
                    <a:lnT>
                      <a:noFill/>
                    </a:lnT>
                    <a:lnB>
                      <a:noFill/>
                    </a:lnB>
                  </a:tcPr>
                </a:tc>
                <a:extLst>
                  <a:ext uri="{0D108BD9-81ED-4DB2-BD59-A6C34878D82A}">
                    <a16:rowId xmlns:a16="http://schemas.microsoft.com/office/drawing/2014/main" val="657649469"/>
                  </a:ext>
                </a:extLst>
              </a:tr>
              <a:tr h="200025">
                <a:tc>
                  <a:txBody>
                    <a:bodyPr/>
                    <a:lstStyle/>
                    <a:p>
                      <a:pPr algn="l" fontAlgn="b"/>
                      <a:r>
                        <a:rPr lang="en-US" sz="1200" b="0" i="0" u="none" strike="noStrike">
                          <a:solidFill>
                            <a:srgbClr val="000000"/>
                          </a:solidFill>
                          <a:effectLst/>
                          <a:latin typeface="Arial" panose="020B0604020202020204" pitchFamily="34" charset="0"/>
                        </a:rPr>
                        <a:t>A1</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120,000,000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12.71%</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132,781,964</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-2.29%</a:t>
                      </a:r>
                    </a:p>
                  </a:txBody>
                  <a:tcPr marL="4763" marR="4763" marT="4763" marB="0" anchor="b">
                    <a:lnL>
                      <a:noFill/>
                    </a:lnL>
                    <a:lnR>
                      <a:noFill/>
                    </a:lnR>
                    <a:lnT>
                      <a:noFill/>
                    </a:lnT>
                    <a:lnB>
                      <a:noFill/>
                    </a:lnB>
                  </a:tcPr>
                </a:tc>
                <a:extLst>
                  <a:ext uri="{0D108BD9-81ED-4DB2-BD59-A6C34878D82A}">
                    <a16:rowId xmlns:a16="http://schemas.microsoft.com/office/drawing/2014/main" val="2746102109"/>
                  </a:ext>
                </a:extLst>
              </a:tr>
              <a:tr h="200025">
                <a:tc>
                  <a:txBody>
                    <a:bodyPr/>
                    <a:lstStyle/>
                    <a:p>
                      <a:pPr algn="l" fontAlgn="b"/>
                      <a:r>
                        <a:rPr lang="en-US" sz="1200" b="0" i="0" u="none" strike="noStrike">
                          <a:solidFill>
                            <a:srgbClr val="000000"/>
                          </a:solidFill>
                          <a:effectLst/>
                          <a:latin typeface="Arial" panose="020B0604020202020204" pitchFamily="34" charset="0"/>
                        </a:rPr>
                        <a:t>A2</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300,000,000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11.98%</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330,164,809</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-3.02%</a:t>
                      </a:r>
                    </a:p>
                  </a:txBody>
                  <a:tcPr marL="4763" marR="4763" marT="4763" marB="0" anchor="b">
                    <a:lnL>
                      <a:noFill/>
                    </a:lnL>
                    <a:lnR>
                      <a:noFill/>
                    </a:lnR>
                    <a:lnT>
                      <a:noFill/>
                    </a:lnT>
                    <a:lnB>
                      <a:noFill/>
                    </a:lnB>
                  </a:tcPr>
                </a:tc>
                <a:extLst>
                  <a:ext uri="{0D108BD9-81ED-4DB2-BD59-A6C34878D82A}">
                    <a16:rowId xmlns:a16="http://schemas.microsoft.com/office/drawing/2014/main" val="2969239842"/>
                  </a:ext>
                </a:extLst>
              </a:tr>
              <a:tr h="200025">
                <a:tc>
                  <a:txBody>
                    <a:bodyPr/>
                    <a:lstStyle/>
                    <a:p>
                      <a:pPr algn="l" fontAlgn="b"/>
                      <a:r>
                        <a:rPr lang="en-US" sz="1200" b="0" i="0" u="none" strike="noStrike">
                          <a:solidFill>
                            <a:srgbClr val="000000"/>
                          </a:solidFill>
                          <a:effectLst/>
                          <a:latin typeface="Arial" panose="020B0604020202020204" pitchFamily="34" charset="0"/>
                        </a:rPr>
                        <a:t>A3</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900,000,000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11.89%</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989,897,727</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-3.11%</a:t>
                      </a:r>
                    </a:p>
                  </a:txBody>
                  <a:tcPr marL="4763" marR="4763" marT="4763" marB="0" anchor="b">
                    <a:lnL>
                      <a:noFill/>
                    </a:lnL>
                    <a:lnR>
                      <a:noFill/>
                    </a:lnR>
                    <a:lnT>
                      <a:noFill/>
                    </a:lnT>
                    <a:lnB>
                      <a:noFill/>
                    </a:lnB>
                  </a:tcPr>
                </a:tc>
                <a:extLst>
                  <a:ext uri="{0D108BD9-81ED-4DB2-BD59-A6C34878D82A}">
                    <a16:rowId xmlns:a16="http://schemas.microsoft.com/office/drawing/2014/main" val="84611549"/>
                  </a:ext>
                </a:extLst>
              </a:tr>
              <a:tr h="200025">
                <a:tc>
                  <a:txBody>
                    <a:bodyPr/>
                    <a:lstStyle/>
                    <a:p>
                      <a:pPr algn="l" fontAlgn="b"/>
                      <a:r>
                        <a:rPr lang="en-US" sz="1200" b="0" i="0" u="none" strike="noStrike">
                          <a:solidFill>
                            <a:srgbClr val="000000"/>
                          </a:solidFill>
                          <a:effectLst/>
                          <a:latin typeface="Arial" panose="020B0604020202020204" pitchFamily="34" charset="0"/>
                        </a:rPr>
                        <a:t>A4</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951160522"/>
                  </a:ext>
                </a:extLst>
              </a:tr>
              <a:tr h="200025">
                <a:tc>
                  <a:txBody>
                    <a:bodyPr/>
                    <a:lstStyle/>
                    <a:p>
                      <a:pPr algn="l" fontAlgn="b"/>
                      <a:r>
                        <a:rPr lang="en-US" sz="1200" b="0" i="0" u="none" strike="noStrike">
                          <a:solidFill>
                            <a:srgbClr val="000000"/>
                          </a:solidFill>
                          <a:effectLst/>
                          <a:latin typeface="Arial" panose="020B0604020202020204" pitchFamily="34" charset="0"/>
                        </a:rPr>
                        <a:t>A5</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a:t>
                      </a:r>
                    </a:p>
                  </a:txBody>
                  <a:tcPr marL="4763" marR="4763" marT="4763"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064848897"/>
                  </a:ext>
                </a:extLst>
              </a:tr>
            </a:tbl>
          </a:graphicData>
        </a:graphic>
      </p:graphicFrame>
      <p:graphicFrame>
        <p:nvGraphicFramePr>
          <p:cNvPr id="8" name="Table 7">
            <a:extLst>
              <a:ext uri="{FF2B5EF4-FFF2-40B4-BE49-F238E27FC236}">
                <a16:creationId xmlns:a16="http://schemas.microsoft.com/office/drawing/2014/main" id="{BC0E96F0-EA0A-46B1-AD3C-CC76348BFC0D}"/>
              </a:ext>
            </a:extLst>
          </p:cNvPr>
          <p:cNvGraphicFramePr>
            <a:graphicFrameLocks noGrp="1"/>
          </p:cNvGraphicFramePr>
          <p:nvPr>
            <p:extLst>
              <p:ext uri="{D42A27DB-BD31-4B8C-83A1-F6EECF244321}">
                <p14:modId xmlns:p14="http://schemas.microsoft.com/office/powerpoint/2010/main" val="3463258317"/>
              </p:ext>
            </p:extLst>
          </p:nvPr>
        </p:nvGraphicFramePr>
        <p:xfrm>
          <a:off x="4704398" y="2014485"/>
          <a:ext cx="4368800" cy="1967230"/>
        </p:xfrm>
        <a:graphic>
          <a:graphicData uri="http://schemas.openxmlformats.org/drawingml/2006/table">
            <a:tbl>
              <a:tblPr/>
              <a:tblGrid>
                <a:gridCol w="419100">
                  <a:extLst>
                    <a:ext uri="{9D8B030D-6E8A-4147-A177-3AD203B41FA5}">
                      <a16:colId xmlns:a16="http://schemas.microsoft.com/office/drawing/2014/main" val="749827227"/>
                    </a:ext>
                  </a:extLst>
                </a:gridCol>
                <a:gridCol w="1054100">
                  <a:extLst>
                    <a:ext uri="{9D8B030D-6E8A-4147-A177-3AD203B41FA5}">
                      <a16:colId xmlns:a16="http://schemas.microsoft.com/office/drawing/2014/main" val="743451772"/>
                    </a:ext>
                  </a:extLst>
                </a:gridCol>
                <a:gridCol w="800100">
                  <a:extLst>
                    <a:ext uri="{9D8B030D-6E8A-4147-A177-3AD203B41FA5}">
                      <a16:colId xmlns:a16="http://schemas.microsoft.com/office/drawing/2014/main" val="3419105291"/>
                    </a:ext>
                  </a:extLst>
                </a:gridCol>
                <a:gridCol w="1066800">
                  <a:extLst>
                    <a:ext uri="{9D8B030D-6E8A-4147-A177-3AD203B41FA5}">
                      <a16:colId xmlns:a16="http://schemas.microsoft.com/office/drawing/2014/main" val="928340044"/>
                    </a:ext>
                  </a:extLst>
                </a:gridCol>
                <a:gridCol w="1028700">
                  <a:extLst>
                    <a:ext uri="{9D8B030D-6E8A-4147-A177-3AD203B41FA5}">
                      <a16:colId xmlns:a16="http://schemas.microsoft.com/office/drawing/2014/main" val="164563025"/>
                    </a:ext>
                  </a:extLst>
                </a:gridCol>
              </a:tblGrid>
              <a:tr h="767080">
                <a:tc>
                  <a:txBody>
                    <a:bodyPr/>
                    <a:lstStyle/>
                    <a:p>
                      <a:pPr algn="l" fontAlgn="b"/>
                      <a:endParaRPr lang="en-US" sz="1200" b="1"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Beg. Net worth</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Total %ROE</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Ending Net worth</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return shared</a:t>
                      </a:r>
                    </a:p>
                  </a:txBody>
                  <a:tcPr marL="4763" marR="4763" marT="4763" marB="0" anchor="b">
                    <a:lnL>
                      <a:noFill/>
                    </a:lnL>
                    <a:lnR>
                      <a:noFill/>
                    </a:lnR>
                    <a:lnT>
                      <a:noFill/>
                    </a:lnT>
                    <a:lnB>
                      <a:noFill/>
                    </a:lnB>
                  </a:tcPr>
                </a:tc>
                <a:extLst>
                  <a:ext uri="{0D108BD9-81ED-4DB2-BD59-A6C34878D82A}">
                    <a16:rowId xmlns:a16="http://schemas.microsoft.com/office/drawing/2014/main" val="440730474"/>
                  </a:ext>
                </a:extLst>
              </a:tr>
              <a:tr h="200025">
                <a:tc>
                  <a:txBody>
                    <a:bodyPr/>
                    <a:lstStyle/>
                    <a:p>
                      <a:pPr algn="r" fontAlgn="b"/>
                      <a:r>
                        <a:rPr lang="en-US" sz="1200" b="0" i="0" u="none" strike="noStrike">
                          <a:solidFill>
                            <a:srgbClr val="000000"/>
                          </a:solidFill>
                          <a:effectLst/>
                          <a:latin typeface="Arial" panose="020B0604020202020204" pitchFamily="34" charset="0"/>
                        </a:rPr>
                        <a:t>B</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699.00%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44,950,000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684.00%</a:t>
                      </a:r>
                    </a:p>
                  </a:txBody>
                  <a:tcPr marL="4763" marR="4763" marT="4763" marB="0" anchor="b">
                    <a:lnL>
                      <a:noFill/>
                    </a:lnL>
                    <a:lnR>
                      <a:noFill/>
                    </a:lnR>
                    <a:lnT>
                      <a:noFill/>
                    </a:lnT>
                    <a:lnB>
                      <a:noFill/>
                    </a:lnB>
                  </a:tcPr>
                </a:tc>
                <a:extLst>
                  <a:ext uri="{0D108BD9-81ED-4DB2-BD59-A6C34878D82A}">
                    <a16:rowId xmlns:a16="http://schemas.microsoft.com/office/drawing/2014/main" val="1768450116"/>
                  </a:ext>
                </a:extLst>
              </a:tr>
              <a:tr h="200025">
                <a:tc>
                  <a:txBody>
                    <a:bodyPr/>
                    <a:lstStyle/>
                    <a:p>
                      <a:pPr algn="r" fontAlgn="b"/>
                      <a:r>
                        <a:rPr lang="en-US" sz="1200" b="0" i="0" u="none" strike="noStrike">
                          <a:solidFill>
                            <a:srgbClr val="000000"/>
                          </a:solidFill>
                          <a:effectLst/>
                          <a:latin typeface="Arial" panose="020B0604020202020204" pitchFamily="34" charset="0"/>
                        </a:rPr>
                        <a:t>A1</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120,000,000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12.76%</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132,836,312</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-2.24%</a:t>
                      </a:r>
                    </a:p>
                  </a:txBody>
                  <a:tcPr marL="4763" marR="4763" marT="4763" marB="0" anchor="b">
                    <a:lnL>
                      <a:noFill/>
                    </a:lnL>
                    <a:lnR>
                      <a:noFill/>
                    </a:lnR>
                    <a:lnT>
                      <a:noFill/>
                    </a:lnT>
                    <a:lnB>
                      <a:noFill/>
                    </a:lnB>
                  </a:tcPr>
                </a:tc>
                <a:extLst>
                  <a:ext uri="{0D108BD9-81ED-4DB2-BD59-A6C34878D82A}">
                    <a16:rowId xmlns:a16="http://schemas.microsoft.com/office/drawing/2014/main" val="602463378"/>
                  </a:ext>
                </a:extLst>
              </a:tr>
              <a:tr h="200025">
                <a:tc>
                  <a:txBody>
                    <a:bodyPr/>
                    <a:lstStyle/>
                    <a:p>
                      <a:pPr algn="r" fontAlgn="b"/>
                      <a:r>
                        <a:rPr lang="en-US" sz="1200" b="0" i="0" u="none" strike="noStrike">
                          <a:solidFill>
                            <a:srgbClr val="000000"/>
                          </a:solidFill>
                          <a:effectLst/>
                          <a:latin typeface="Arial" panose="020B0604020202020204" pitchFamily="34" charset="0"/>
                        </a:rPr>
                        <a:t>A2</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300,000,000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11.97%</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330,181,736</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-3.03%</a:t>
                      </a:r>
                    </a:p>
                  </a:txBody>
                  <a:tcPr marL="4763" marR="4763" marT="4763" marB="0" anchor="b">
                    <a:lnL>
                      <a:noFill/>
                    </a:lnL>
                    <a:lnR>
                      <a:noFill/>
                    </a:lnR>
                    <a:lnT>
                      <a:noFill/>
                    </a:lnT>
                    <a:lnB>
                      <a:noFill/>
                    </a:lnB>
                  </a:tcPr>
                </a:tc>
                <a:extLst>
                  <a:ext uri="{0D108BD9-81ED-4DB2-BD59-A6C34878D82A}">
                    <a16:rowId xmlns:a16="http://schemas.microsoft.com/office/drawing/2014/main" val="3470513373"/>
                  </a:ext>
                </a:extLst>
              </a:tr>
              <a:tr h="200025">
                <a:tc>
                  <a:txBody>
                    <a:bodyPr/>
                    <a:lstStyle/>
                    <a:p>
                      <a:pPr algn="r" fontAlgn="b"/>
                      <a:r>
                        <a:rPr lang="en-US" sz="1200" b="0" i="0" u="none" strike="noStrike">
                          <a:solidFill>
                            <a:srgbClr val="000000"/>
                          </a:solidFill>
                          <a:effectLst/>
                          <a:latin typeface="Arial" panose="020B0604020202020204" pitchFamily="34" charset="0"/>
                        </a:rPr>
                        <a:t>A3</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900,000,000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11.88%</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989,904,073</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-3.12%</a:t>
                      </a:r>
                    </a:p>
                  </a:txBody>
                  <a:tcPr marL="4763" marR="4763" marT="4763" marB="0" anchor="b">
                    <a:lnL>
                      <a:noFill/>
                    </a:lnL>
                    <a:lnR>
                      <a:noFill/>
                    </a:lnR>
                    <a:lnT>
                      <a:noFill/>
                    </a:lnT>
                    <a:lnB>
                      <a:noFill/>
                    </a:lnB>
                  </a:tcPr>
                </a:tc>
                <a:extLst>
                  <a:ext uri="{0D108BD9-81ED-4DB2-BD59-A6C34878D82A}">
                    <a16:rowId xmlns:a16="http://schemas.microsoft.com/office/drawing/2014/main" val="3365147761"/>
                  </a:ext>
                </a:extLst>
              </a:tr>
              <a:tr h="200025">
                <a:tc>
                  <a:txBody>
                    <a:bodyPr/>
                    <a:lstStyle/>
                    <a:p>
                      <a:pPr algn="r" fontAlgn="b"/>
                      <a:r>
                        <a:rPr lang="en-US" sz="1200" b="0" i="0" u="none" strike="noStrike">
                          <a:solidFill>
                            <a:srgbClr val="000000"/>
                          </a:solidFill>
                          <a:effectLst/>
                          <a:latin typeface="Arial" panose="020B0604020202020204" pitchFamily="34" charset="0"/>
                        </a:rPr>
                        <a:t>A4</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11.88%</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32,997,588</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-3.12%</a:t>
                      </a:r>
                    </a:p>
                  </a:txBody>
                  <a:tcPr marL="4763" marR="4763" marT="4763" marB="0" anchor="b">
                    <a:lnL>
                      <a:noFill/>
                    </a:lnL>
                    <a:lnR>
                      <a:noFill/>
                    </a:lnR>
                    <a:lnT>
                      <a:noFill/>
                    </a:lnT>
                    <a:lnB>
                      <a:noFill/>
                    </a:lnB>
                  </a:tcPr>
                </a:tc>
                <a:extLst>
                  <a:ext uri="{0D108BD9-81ED-4DB2-BD59-A6C34878D82A}">
                    <a16:rowId xmlns:a16="http://schemas.microsoft.com/office/drawing/2014/main" val="3323534056"/>
                  </a:ext>
                </a:extLst>
              </a:tr>
              <a:tr h="200025">
                <a:tc>
                  <a:txBody>
                    <a:bodyPr/>
                    <a:lstStyle/>
                    <a:p>
                      <a:pPr algn="r" fontAlgn="b"/>
                      <a:r>
                        <a:rPr lang="en-US" sz="1200" b="0" i="0" u="none" strike="noStrike">
                          <a:solidFill>
                            <a:srgbClr val="000000"/>
                          </a:solidFill>
                          <a:effectLst/>
                          <a:latin typeface="Arial" panose="020B0604020202020204" pitchFamily="34" charset="0"/>
                        </a:rPr>
                        <a:t>A5</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12,000,000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12.95%</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13,302,163</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-2.05%</a:t>
                      </a:r>
                    </a:p>
                  </a:txBody>
                  <a:tcPr marL="4763" marR="4763" marT="4763" marB="0" anchor="b">
                    <a:lnL>
                      <a:noFill/>
                    </a:lnL>
                    <a:lnR>
                      <a:noFill/>
                    </a:lnR>
                    <a:lnT>
                      <a:noFill/>
                    </a:lnT>
                    <a:lnB>
                      <a:noFill/>
                    </a:lnB>
                  </a:tcPr>
                </a:tc>
                <a:extLst>
                  <a:ext uri="{0D108BD9-81ED-4DB2-BD59-A6C34878D82A}">
                    <a16:rowId xmlns:a16="http://schemas.microsoft.com/office/drawing/2014/main" val="1765406962"/>
                  </a:ext>
                </a:extLst>
              </a:tr>
            </a:tbl>
          </a:graphicData>
        </a:graphic>
      </p:graphicFrame>
      <p:graphicFrame>
        <p:nvGraphicFramePr>
          <p:cNvPr id="9" name="Table 8">
            <a:extLst>
              <a:ext uri="{FF2B5EF4-FFF2-40B4-BE49-F238E27FC236}">
                <a16:creationId xmlns:a16="http://schemas.microsoft.com/office/drawing/2014/main" id="{8BD0E056-2F15-4BB2-BBBD-498AA9AFAAA3}"/>
              </a:ext>
            </a:extLst>
          </p:cNvPr>
          <p:cNvGraphicFramePr>
            <a:graphicFrameLocks noGrp="1"/>
          </p:cNvGraphicFramePr>
          <p:nvPr>
            <p:extLst>
              <p:ext uri="{D42A27DB-BD31-4B8C-83A1-F6EECF244321}">
                <p14:modId xmlns:p14="http://schemas.microsoft.com/office/powerpoint/2010/main" val="414046234"/>
              </p:ext>
            </p:extLst>
          </p:nvPr>
        </p:nvGraphicFramePr>
        <p:xfrm>
          <a:off x="4890888" y="4635731"/>
          <a:ext cx="4182302" cy="1967230"/>
        </p:xfrm>
        <a:graphic>
          <a:graphicData uri="http://schemas.openxmlformats.org/drawingml/2006/table">
            <a:tbl>
              <a:tblPr/>
              <a:tblGrid>
                <a:gridCol w="401209">
                  <a:extLst>
                    <a:ext uri="{9D8B030D-6E8A-4147-A177-3AD203B41FA5}">
                      <a16:colId xmlns:a16="http://schemas.microsoft.com/office/drawing/2014/main" val="4221183668"/>
                    </a:ext>
                  </a:extLst>
                </a:gridCol>
                <a:gridCol w="1009102">
                  <a:extLst>
                    <a:ext uri="{9D8B030D-6E8A-4147-A177-3AD203B41FA5}">
                      <a16:colId xmlns:a16="http://schemas.microsoft.com/office/drawing/2014/main" val="3813129269"/>
                    </a:ext>
                  </a:extLst>
                </a:gridCol>
                <a:gridCol w="765945">
                  <a:extLst>
                    <a:ext uri="{9D8B030D-6E8A-4147-A177-3AD203B41FA5}">
                      <a16:colId xmlns:a16="http://schemas.microsoft.com/office/drawing/2014/main" val="3302204242"/>
                    </a:ext>
                  </a:extLst>
                </a:gridCol>
                <a:gridCol w="1021260">
                  <a:extLst>
                    <a:ext uri="{9D8B030D-6E8A-4147-A177-3AD203B41FA5}">
                      <a16:colId xmlns:a16="http://schemas.microsoft.com/office/drawing/2014/main" val="156436847"/>
                    </a:ext>
                  </a:extLst>
                </a:gridCol>
                <a:gridCol w="984786">
                  <a:extLst>
                    <a:ext uri="{9D8B030D-6E8A-4147-A177-3AD203B41FA5}">
                      <a16:colId xmlns:a16="http://schemas.microsoft.com/office/drawing/2014/main" val="1308938860"/>
                    </a:ext>
                  </a:extLst>
                </a:gridCol>
              </a:tblGrid>
              <a:tr h="767080">
                <a:tc>
                  <a:txBody>
                    <a:bodyPr/>
                    <a:lstStyle/>
                    <a:p>
                      <a:pPr algn="l" fontAlgn="b"/>
                      <a:endParaRPr lang="en-US" sz="1200" b="1" i="0" u="none" strike="noStrike">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Beg. Net worth</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Total %ROE</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Ending Net worth</a:t>
                      </a:r>
                    </a:p>
                  </a:txBody>
                  <a:tcPr marL="4763" marR="4763" marT="4763"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return shared</a:t>
                      </a:r>
                    </a:p>
                  </a:txBody>
                  <a:tcPr marL="4763" marR="4763" marT="4763" marB="0" anchor="b">
                    <a:lnL>
                      <a:noFill/>
                    </a:lnL>
                    <a:lnR>
                      <a:noFill/>
                    </a:lnR>
                    <a:lnT>
                      <a:noFill/>
                    </a:lnT>
                    <a:lnB>
                      <a:noFill/>
                    </a:lnB>
                  </a:tcPr>
                </a:tc>
                <a:extLst>
                  <a:ext uri="{0D108BD9-81ED-4DB2-BD59-A6C34878D82A}">
                    <a16:rowId xmlns:a16="http://schemas.microsoft.com/office/drawing/2014/main" val="2658784895"/>
                  </a:ext>
                </a:extLst>
              </a:tr>
              <a:tr h="200025">
                <a:tc>
                  <a:txBody>
                    <a:bodyPr/>
                    <a:lstStyle/>
                    <a:p>
                      <a:pPr algn="l" fontAlgn="b"/>
                      <a:r>
                        <a:rPr lang="en-US" sz="1200" b="0" i="0" u="none" strike="noStrike">
                          <a:solidFill>
                            <a:srgbClr val="000000"/>
                          </a:solidFill>
                          <a:effectLst/>
                          <a:latin typeface="Arial" panose="020B0604020202020204" pitchFamily="34" charset="0"/>
                        </a:rPr>
                        <a:t>B</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1653.00%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92,650,000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1638.00%</a:t>
                      </a:r>
                    </a:p>
                  </a:txBody>
                  <a:tcPr marL="4763" marR="4763" marT="4763" marB="0" anchor="b">
                    <a:lnL>
                      <a:noFill/>
                    </a:lnL>
                    <a:lnR>
                      <a:noFill/>
                    </a:lnR>
                    <a:lnT>
                      <a:noFill/>
                    </a:lnT>
                    <a:lnB>
                      <a:noFill/>
                    </a:lnB>
                  </a:tcPr>
                </a:tc>
                <a:extLst>
                  <a:ext uri="{0D108BD9-81ED-4DB2-BD59-A6C34878D82A}">
                    <a16:rowId xmlns:a16="http://schemas.microsoft.com/office/drawing/2014/main" val="517140700"/>
                  </a:ext>
                </a:extLst>
              </a:tr>
              <a:tr h="200025">
                <a:tc>
                  <a:txBody>
                    <a:bodyPr/>
                    <a:lstStyle/>
                    <a:p>
                      <a:pPr algn="l" fontAlgn="b"/>
                      <a:r>
                        <a:rPr lang="en-US" sz="1200" b="0" i="0" u="none" strike="noStrike">
                          <a:solidFill>
                            <a:srgbClr val="000000"/>
                          </a:solidFill>
                          <a:effectLst/>
                          <a:latin typeface="Arial" panose="020B0604020202020204" pitchFamily="34" charset="0"/>
                        </a:rPr>
                        <a:t>A1</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120,000,000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15.00%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135,000,000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-0.00%</a:t>
                      </a:r>
                    </a:p>
                  </a:txBody>
                  <a:tcPr marL="4763" marR="4763" marT="4763" marB="0" anchor="b">
                    <a:lnL>
                      <a:noFill/>
                    </a:lnL>
                    <a:lnR>
                      <a:noFill/>
                    </a:lnR>
                    <a:lnT>
                      <a:noFill/>
                    </a:lnT>
                    <a:lnB>
                      <a:noFill/>
                    </a:lnB>
                  </a:tcPr>
                </a:tc>
                <a:extLst>
                  <a:ext uri="{0D108BD9-81ED-4DB2-BD59-A6C34878D82A}">
                    <a16:rowId xmlns:a16="http://schemas.microsoft.com/office/drawing/2014/main" val="1405667463"/>
                  </a:ext>
                </a:extLst>
              </a:tr>
              <a:tr h="200025">
                <a:tc>
                  <a:txBody>
                    <a:bodyPr/>
                    <a:lstStyle/>
                    <a:p>
                      <a:pPr algn="l" fontAlgn="b"/>
                      <a:r>
                        <a:rPr lang="en-US" sz="1200" b="0" i="0" u="none" strike="noStrike">
                          <a:solidFill>
                            <a:srgbClr val="000000"/>
                          </a:solidFill>
                          <a:effectLst/>
                          <a:latin typeface="Arial" panose="020B0604020202020204" pitchFamily="34" charset="0"/>
                        </a:rPr>
                        <a:t>A2</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300,000,000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12.45%</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331,542,339</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-2.55%</a:t>
                      </a:r>
                    </a:p>
                  </a:txBody>
                  <a:tcPr marL="4763" marR="4763" marT="4763" marB="0" anchor="b">
                    <a:lnL>
                      <a:noFill/>
                    </a:lnL>
                    <a:lnR>
                      <a:noFill/>
                    </a:lnR>
                    <a:lnT>
                      <a:noFill/>
                    </a:lnT>
                    <a:lnB>
                      <a:noFill/>
                    </a:lnB>
                  </a:tcPr>
                </a:tc>
                <a:extLst>
                  <a:ext uri="{0D108BD9-81ED-4DB2-BD59-A6C34878D82A}">
                    <a16:rowId xmlns:a16="http://schemas.microsoft.com/office/drawing/2014/main" val="3516739569"/>
                  </a:ext>
                </a:extLst>
              </a:tr>
              <a:tr h="200025">
                <a:tc>
                  <a:txBody>
                    <a:bodyPr/>
                    <a:lstStyle/>
                    <a:p>
                      <a:pPr algn="l" fontAlgn="b"/>
                      <a:r>
                        <a:rPr lang="en-US" sz="1200" b="0" i="0" u="none" strike="noStrike">
                          <a:solidFill>
                            <a:srgbClr val="000000"/>
                          </a:solidFill>
                          <a:effectLst/>
                          <a:latin typeface="Arial" panose="020B0604020202020204" pitchFamily="34" charset="0"/>
                        </a:rPr>
                        <a:t>A3</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900,000,000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11.84%</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990,313,616</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-3.16%</a:t>
                      </a:r>
                    </a:p>
                  </a:txBody>
                  <a:tcPr marL="4763" marR="4763" marT="4763" marB="0" anchor="b">
                    <a:lnL>
                      <a:noFill/>
                    </a:lnL>
                    <a:lnR>
                      <a:noFill/>
                    </a:lnR>
                    <a:lnT>
                      <a:noFill/>
                    </a:lnT>
                    <a:lnB>
                      <a:noFill/>
                    </a:lnB>
                  </a:tcPr>
                </a:tc>
                <a:extLst>
                  <a:ext uri="{0D108BD9-81ED-4DB2-BD59-A6C34878D82A}">
                    <a16:rowId xmlns:a16="http://schemas.microsoft.com/office/drawing/2014/main" val="1874050435"/>
                  </a:ext>
                </a:extLst>
              </a:tr>
              <a:tr h="200025">
                <a:tc>
                  <a:txBody>
                    <a:bodyPr/>
                    <a:lstStyle/>
                    <a:p>
                      <a:pPr algn="l" fontAlgn="b"/>
                      <a:r>
                        <a:rPr lang="en-US" sz="1200" b="0" i="0" u="none" strike="noStrike">
                          <a:solidFill>
                            <a:srgbClr val="000000"/>
                          </a:solidFill>
                          <a:effectLst/>
                          <a:latin typeface="Arial" panose="020B0604020202020204" pitchFamily="34" charset="0"/>
                        </a:rPr>
                        <a:t>A4</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930,000,000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11.80%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1,023,067,258</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-3.20%</a:t>
                      </a:r>
                    </a:p>
                  </a:txBody>
                  <a:tcPr marL="4763" marR="4763" marT="4763" marB="0" anchor="b">
                    <a:lnL>
                      <a:noFill/>
                    </a:lnL>
                    <a:lnR>
                      <a:noFill/>
                    </a:lnR>
                    <a:lnT>
                      <a:noFill/>
                    </a:lnT>
                    <a:lnB>
                      <a:noFill/>
                    </a:lnB>
                  </a:tcPr>
                </a:tc>
                <a:extLst>
                  <a:ext uri="{0D108BD9-81ED-4DB2-BD59-A6C34878D82A}">
                    <a16:rowId xmlns:a16="http://schemas.microsoft.com/office/drawing/2014/main" val="1960312700"/>
                  </a:ext>
                </a:extLst>
              </a:tr>
              <a:tr h="200025">
                <a:tc>
                  <a:txBody>
                    <a:bodyPr/>
                    <a:lstStyle/>
                    <a:p>
                      <a:pPr algn="l" fontAlgn="b"/>
                      <a:r>
                        <a:rPr lang="en-US" sz="1200" b="0" i="0" u="none" strike="noStrike">
                          <a:solidFill>
                            <a:srgbClr val="000000"/>
                          </a:solidFill>
                          <a:effectLst/>
                          <a:latin typeface="Arial" panose="020B0604020202020204" pitchFamily="34" charset="0"/>
                        </a:rPr>
                        <a:t>A5</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1,020,000,000</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11.83%</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1,122,274,855</a:t>
                      </a:r>
                    </a:p>
                  </a:txBody>
                  <a:tcPr marL="4763" marR="4763" marT="4763"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-3.17%</a:t>
                      </a:r>
                    </a:p>
                  </a:txBody>
                  <a:tcPr marL="4763" marR="4763" marT="4763" marB="0" anchor="b">
                    <a:lnL>
                      <a:noFill/>
                    </a:lnL>
                    <a:lnR>
                      <a:noFill/>
                    </a:lnR>
                    <a:lnT>
                      <a:noFill/>
                    </a:lnT>
                    <a:lnB>
                      <a:noFill/>
                    </a:lnB>
                  </a:tcPr>
                </a:tc>
                <a:extLst>
                  <a:ext uri="{0D108BD9-81ED-4DB2-BD59-A6C34878D82A}">
                    <a16:rowId xmlns:a16="http://schemas.microsoft.com/office/drawing/2014/main" val="434990619"/>
                  </a:ext>
                </a:extLst>
              </a:tr>
            </a:tbl>
          </a:graphicData>
        </a:graphic>
      </p:graphicFrame>
      <p:sp>
        <p:nvSpPr>
          <p:cNvPr id="23" name="Rectangle 22">
            <a:extLst>
              <a:ext uri="{FF2B5EF4-FFF2-40B4-BE49-F238E27FC236}">
                <a16:creationId xmlns:a16="http://schemas.microsoft.com/office/drawing/2014/main" id="{E21AA0B3-67D7-42F6-BC5F-62DA75B30C67}"/>
              </a:ext>
            </a:extLst>
          </p:cNvPr>
          <p:cNvSpPr/>
          <p:nvPr/>
        </p:nvSpPr>
        <p:spPr>
          <a:xfrm>
            <a:off x="3890674" y="1767315"/>
            <a:ext cx="4876656" cy="307777"/>
          </a:xfrm>
          <a:prstGeom prst="rect">
            <a:avLst/>
          </a:prstGeom>
        </p:spPr>
        <p:txBody>
          <a:bodyPr wrap="none">
            <a:spAutoFit/>
          </a:bodyPr>
          <a:lstStyle/>
          <a:p>
            <a:r>
              <a:rPr lang="en-US" b="1">
                <a:latin typeface="Arial" panose="020B0604020202020204" pitchFamily="34" charset="0"/>
              </a:rPr>
              <a:t>% return shared = </a:t>
            </a:r>
            <a:r>
              <a:rPr lang="en-US">
                <a:solidFill>
                  <a:srgbClr val="0000FF"/>
                </a:solidFill>
                <a:latin typeface="Arial" panose="020B0604020202020204" pitchFamily="34" charset="0"/>
              </a:rPr>
              <a:t>15.00% </a:t>
            </a:r>
            <a:r>
              <a:rPr lang="en-US" b="1">
                <a:latin typeface="Arial" panose="020B0604020202020204" pitchFamily="34" charset="0"/>
              </a:rPr>
              <a:t> - % Total ROE for each party</a:t>
            </a:r>
            <a:endParaRPr lang="en-US"/>
          </a:p>
        </p:txBody>
      </p:sp>
    </p:spTree>
    <p:extLst>
      <p:ext uri="{BB962C8B-B14F-4D97-AF65-F5344CB8AC3E}">
        <p14:creationId xmlns:p14="http://schemas.microsoft.com/office/powerpoint/2010/main" val="84162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0" name="Rectangle 159">
            <a:extLst>
              <a:ext uri="{FF2B5EF4-FFF2-40B4-BE49-F238E27FC236}">
                <a16:creationId xmlns:a16="http://schemas.microsoft.com/office/drawing/2014/main" id="{B904F4D0-E652-4C97-8971-A77A0F7DC68F}"/>
              </a:ext>
            </a:extLst>
          </p:cNvPr>
          <p:cNvSpPr/>
          <p:nvPr/>
        </p:nvSpPr>
        <p:spPr>
          <a:xfrm>
            <a:off x="94212" y="3599920"/>
            <a:ext cx="5203767" cy="32968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Rectangle 160">
            <a:extLst>
              <a:ext uri="{FF2B5EF4-FFF2-40B4-BE49-F238E27FC236}">
                <a16:creationId xmlns:a16="http://schemas.microsoft.com/office/drawing/2014/main" id="{FB3BBE97-87B6-434E-9332-5A7F421BA93F}"/>
              </a:ext>
            </a:extLst>
          </p:cNvPr>
          <p:cNvSpPr/>
          <p:nvPr/>
        </p:nvSpPr>
        <p:spPr>
          <a:xfrm>
            <a:off x="415971" y="1290807"/>
            <a:ext cx="3275214" cy="14848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9" name="Shape 169"/>
          <p:cNvSpPr txBox="1">
            <a:spLocks noGrp="1"/>
          </p:cNvSpPr>
          <p:nvPr>
            <p:ph type="title"/>
          </p:nvPr>
        </p:nvSpPr>
        <p:spPr>
          <a:xfrm>
            <a:off x="177662" y="117352"/>
            <a:ext cx="8520600" cy="831600"/>
          </a:xfrm>
          <a:prstGeom prst="rect">
            <a:avLst/>
          </a:prstGeom>
        </p:spPr>
        <p:txBody>
          <a:bodyPr wrap="square" lIns="91425" tIns="91425" rIns="91425" bIns="91425" anchor="t" anchorCtr="0">
            <a:noAutofit/>
          </a:bodyPr>
          <a:lstStyle/>
          <a:p>
            <a:pPr marL="0" lvl="0" indent="0" rtl="0">
              <a:spcBef>
                <a:spcPts val="0"/>
              </a:spcBef>
              <a:buNone/>
            </a:pPr>
            <a:r>
              <a:rPr lang="en">
                <a:solidFill>
                  <a:schemeClr val="tx1"/>
                </a:solidFill>
              </a:rPr>
              <a:t>Revenue model</a:t>
            </a:r>
          </a:p>
        </p:txBody>
      </p:sp>
      <p:sp>
        <p:nvSpPr>
          <p:cNvPr id="171" name="Shape 171"/>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9</a:t>
            </a:fld>
            <a:endParaRPr lang="en"/>
          </a:p>
        </p:txBody>
      </p:sp>
      <p:pic>
        <p:nvPicPr>
          <p:cNvPr id="5" name="Picture 4" descr="https://is1-ssl.mzstatic.com/image/thumb/Newsstand71/v4/4f/33/3f/4f333fff-d7ed-c935-7700-40efd103f345/Icon-76@2x.png.png/0x0ss.png">
            <a:extLst>
              <a:ext uri="{FF2B5EF4-FFF2-40B4-BE49-F238E27FC236}">
                <a16:creationId xmlns:a16="http://schemas.microsoft.com/office/drawing/2014/main" id="{52084CD7-F4F7-43BC-8833-72F48401E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655" y="1464774"/>
            <a:ext cx="1150668" cy="1135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9D4FB59-3BE4-4D16-908C-C238FE9D1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982" y="191048"/>
            <a:ext cx="1639677" cy="1503668"/>
          </a:xfrm>
          <a:prstGeom prst="rect">
            <a:avLst/>
          </a:prstGeom>
        </p:spPr>
      </p:pic>
      <p:sp>
        <p:nvSpPr>
          <p:cNvPr id="12" name="Rectangle 11">
            <a:extLst>
              <a:ext uri="{FF2B5EF4-FFF2-40B4-BE49-F238E27FC236}">
                <a16:creationId xmlns:a16="http://schemas.microsoft.com/office/drawing/2014/main" id="{F8C358D2-21AF-493A-9594-B40A36DD1D07}"/>
              </a:ext>
            </a:extLst>
          </p:cNvPr>
          <p:cNvSpPr/>
          <p:nvPr/>
        </p:nvSpPr>
        <p:spPr>
          <a:xfrm>
            <a:off x="754717" y="1472628"/>
            <a:ext cx="1165795" cy="113531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a:solidFill>
                  <a:schemeClr val="tx1"/>
                </a:solidFill>
                <a:latin typeface="Times New Roman" panose="02020603050405020304" pitchFamily="18" charset="0"/>
                <a:ea typeface="Tahoma" panose="020B0604030504040204" pitchFamily="34" charset="0"/>
                <a:cs typeface="Times New Roman" panose="02020603050405020304" pitchFamily="18" charset="0"/>
              </a:rPr>
              <a:t>R&amp;D for investment strategies</a:t>
            </a:r>
          </a:p>
        </p:txBody>
      </p:sp>
      <p:pic>
        <p:nvPicPr>
          <p:cNvPr id="14" name="Graphic 13" descr="Satellite">
            <a:extLst>
              <a:ext uri="{FF2B5EF4-FFF2-40B4-BE49-F238E27FC236}">
                <a16:creationId xmlns:a16="http://schemas.microsoft.com/office/drawing/2014/main" id="{3AC5A399-2D6A-4B7A-822C-5355E8A2CE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78" y="1988182"/>
            <a:ext cx="914400" cy="914400"/>
          </a:xfrm>
          <a:prstGeom prst="rect">
            <a:avLst/>
          </a:prstGeom>
        </p:spPr>
      </p:pic>
      <p:cxnSp>
        <p:nvCxnSpPr>
          <p:cNvPr id="167" name="Connector: Elbow 166">
            <a:extLst>
              <a:ext uri="{FF2B5EF4-FFF2-40B4-BE49-F238E27FC236}">
                <a16:creationId xmlns:a16="http://schemas.microsoft.com/office/drawing/2014/main" id="{EFD6CB6E-85EB-48DD-BF4E-B221777A1819}"/>
              </a:ext>
            </a:extLst>
          </p:cNvPr>
          <p:cNvCxnSpPr>
            <a:cxnSpLocks/>
            <a:stCxn id="160" idx="3"/>
            <a:endCxn id="6" idx="3"/>
          </p:cNvCxnSpPr>
          <p:nvPr/>
        </p:nvCxnSpPr>
        <p:spPr>
          <a:xfrm flipV="1">
            <a:off x="5297979" y="942882"/>
            <a:ext cx="3084680" cy="4305475"/>
          </a:xfrm>
          <a:prstGeom prst="bentConnector3">
            <a:avLst>
              <a:gd name="adj1" fmla="val 107411"/>
            </a:avLst>
          </a:prstGeom>
          <a:ln w="63500" cmpd="tri">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45" name="Graphic 44" descr="Money">
            <a:extLst>
              <a:ext uri="{FF2B5EF4-FFF2-40B4-BE49-F238E27FC236}">
                <a16:creationId xmlns:a16="http://schemas.microsoft.com/office/drawing/2014/main" id="{54C77CFD-AEE8-48D6-AE13-BCFA2EBC53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47469" y="5215904"/>
            <a:ext cx="338998" cy="338998"/>
          </a:xfrm>
          <a:prstGeom prst="rect">
            <a:avLst/>
          </a:prstGeom>
        </p:spPr>
      </p:pic>
      <p:pic>
        <p:nvPicPr>
          <p:cNvPr id="46" name="Graphic 45" descr="Group">
            <a:extLst>
              <a:ext uri="{FF2B5EF4-FFF2-40B4-BE49-F238E27FC236}">
                <a16:creationId xmlns:a16="http://schemas.microsoft.com/office/drawing/2014/main" id="{EB216DE3-6CBE-42A9-8E5A-41DDB84584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9263" y="4871296"/>
            <a:ext cx="1176017" cy="1176017"/>
          </a:xfrm>
          <a:prstGeom prst="rect">
            <a:avLst/>
          </a:prstGeom>
        </p:spPr>
      </p:pic>
      <p:sp>
        <p:nvSpPr>
          <p:cNvPr id="168" name="TextBox 167">
            <a:extLst>
              <a:ext uri="{FF2B5EF4-FFF2-40B4-BE49-F238E27FC236}">
                <a16:creationId xmlns:a16="http://schemas.microsoft.com/office/drawing/2014/main" id="{A4F5C3D9-18EA-484A-B443-A0AE6B5A1C14}"/>
              </a:ext>
            </a:extLst>
          </p:cNvPr>
          <p:cNvSpPr txBox="1"/>
          <p:nvPr/>
        </p:nvSpPr>
        <p:spPr>
          <a:xfrm>
            <a:off x="6006028" y="5264544"/>
            <a:ext cx="338998" cy="307777"/>
          </a:xfrm>
          <a:prstGeom prst="rect">
            <a:avLst/>
          </a:prstGeom>
          <a:noFill/>
        </p:spPr>
        <p:txBody>
          <a:bodyPr wrap="square" rtlCol="0">
            <a:spAutoFit/>
          </a:bodyPr>
          <a:lstStyle/>
          <a:p>
            <a:r>
              <a:rPr lang="en-US"/>
              <a:t>X</a:t>
            </a:r>
          </a:p>
        </p:txBody>
      </p:sp>
      <p:pic>
        <p:nvPicPr>
          <p:cNvPr id="50" name="Graphic 49" descr="Group">
            <a:extLst>
              <a:ext uri="{FF2B5EF4-FFF2-40B4-BE49-F238E27FC236}">
                <a16:creationId xmlns:a16="http://schemas.microsoft.com/office/drawing/2014/main" id="{A2AE6AFC-E6D6-46BA-8C8F-251082586F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87004" y="5554902"/>
            <a:ext cx="1131734" cy="1131734"/>
          </a:xfrm>
          <a:prstGeom prst="rect">
            <a:avLst/>
          </a:prstGeom>
        </p:spPr>
      </p:pic>
      <p:sp>
        <p:nvSpPr>
          <p:cNvPr id="56" name="TextBox 55">
            <a:extLst>
              <a:ext uri="{FF2B5EF4-FFF2-40B4-BE49-F238E27FC236}">
                <a16:creationId xmlns:a16="http://schemas.microsoft.com/office/drawing/2014/main" id="{5ED905F2-3557-464F-98F2-EEDF10BD0DC0}"/>
              </a:ext>
            </a:extLst>
          </p:cNvPr>
          <p:cNvSpPr txBox="1"/>
          <p:nvPr/>
        </p:nvSpPr>
        <p:spPr>
          <a:xfrm>
            <a:off x="7381551" y="5469812"/>
            <a:ext cx="1878827" cy="954107"/>
          </a:xfrm>
          <a:prstGeom prst="rect">
            <a:avLst/>
          </a:prstGeom>
          <a:noFill/>
        </p:spPr>
        <p:txBody>
          <a:bodyPr wrap="square" rtlCol="0">
            <a:spAutoFit/>
          </a:bodyPr>
          <a:lstStyle/>
          <a:p>
            <a:r>
              <a:rPr lang="en-US"/>
              <a:t>= Membership fee + commission from deals + sales from tokens</a:t>
            </a:r>
          </a:p>
        </p:txBody>
      </p:sp>
      <p:sp>
        <p:nvSpPr>
          <p:cNvPr id="180" name="Arrow: Down 179">
            <a:extLst>
              <a:ext uri="{FF2B5EF4-FFF2-40B4-BE49-F238E27FC236}">
                <a16:creationId xmlns:a16="http://schemas.microsoft.com/office/drawing/2014/main" id="{71134587-51CF-4767-877C-D095978F730E}"/>
              </a:ext>
            </a:extLst>
          </p:cNvPr>
          <p:cNvSpPr/>
          <p:nvPr/>
        </p:nvSpPr>
        <p:spPr>
          <a:xfrm>
            <a:off x="1989539" y="2787534"/>
            <a:ext cx="188396" cy="739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Multidocument 180">
            <a:extLst>
              <a:ext uri="{FF2B5EF4-FFF2-40B4-BE49-F238E27FC236}">
                <a16:creationId xmlns:a16="http://schemas.microsoft.com/office/drawing/2014/main" id="{43CC482B-DAC3-49D1-B273-2C31284977FF}"/>
              </a:ext>
            </a:extLst>
          </p:cNvPr>
          <p:cNvSpPr/>
          <p:nvPr/>
        </p:nvSpPr>
        <p:spPr>
          <a:xfrm>
            <a:off x="4715228" y="2766858"/>
            <a:ext cx="1801344" cy="1176017"/>
          </a:xfrm>
          <a:prstGeom prst="flowChartMultidocument">
            <a:avLst/>
          </a:prstGeom>
          <a:ln>
            <a:solidFill>
              <a:schemeClr val="accent1">
                <a:lumMod val="75000"/>
                <a:lumOff val="2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t>Stock Brokerage Companies</a:t>
            </a:r>
          </a:p>
        </p:txBody>
      </p:sp>
      <p:sp>
        <p:nvSpPr>
          <p:cNvPr id="182" name="Arrow: Curved Up 181">
            <a:extLst>
              <a:ext uri="{FF2B5EF4-FFF2-40B4-BE49-F238E27FC236}">
                <a16:creationId xmlns:a16="http://schemas.microsoft.com/office/drawing/2014/main" id="{FE817F37-448F-46E3-98C2-1F6D02F48A8D}"/>
              </a:ext>
            </a:extLst>
          </p:cNvPr>
          <p:cNvSpPr/>
          <p:nvPr/>
        </p:nvSpPr>
        <p:spPr>
          <a:xfrm rot="10357992">
            <a:off x="3430073" y="435380"/>
            <a:ext cx="3097081" cy="679023"/>
          </a:xfrm>
          <a:prstGeom prst="curvedUpArrow">
            <a:avLst>
              <a:gd name="adj1" fmla="val 12458"/>
              <a:gd name="adj2" fmla="val 50000"/>
              <a:gd name="adj3" fmla="val 27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3" name="Graphic 62" descr="Money">
            <a:extLst>
              <a:ext uri="{FF2B5EF4-FFF2-40B4-BE49-F238E27FC236}">
                <a16:creationId xmlns:a16="http://schemas.microsoft.com/office/drawing/2014/main" id="{E965BC51-B183-4371-8E6B-247F06F6DF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8723" y="2445382"/>
            <a:ext cx="511253" cy="511253"/>
          </a:xfrm>
          <a:prstGeom prst="rect">
            <a:avLst/>
          </a:prstGeom>
        </p:spPr>
      </p:pic>
      <p:sp>
        <p:nvSpPr>
          <p:cNvPr id="64" name="Arrow: Curved Up 63">
            <a:extLst>
              <a:ext uri="{FF2B5EF4-FFF2-40B4-BE49-F238E27FC236}">
                <a16:creationId xmlns:a16="http://schemas.microsoft.com/office/drawing/2014/main" id="{F71E6587-B5F0-48E3-B495-3B047AA0488D}"/>
              </a:ext>
            </a:extLst>
          </p:cNvPr>
          <p:cNvSpPr/>
          <p:nvPr/>
        </p:nvSpPr>
        <p:spPr>
          <a:xfrm rot="18344848">
            <a:off x="6497521" y="2375383"/>
            <a:ext cx="2067905" cy="679023"/>
          </a:xfrm>
          <a:prstGeom prst="curvedUpArrow">
            <a:avLst>
              <a:gd name="adj1" fmla="val 12458"/>
              <a:gd name="adj2" fmla="val 50000"/>
              <a:gd name="adj3" fmla="val 27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Brokerage</a:t>
            </a:r>
          </a:p>
          <a:p>
            <a:pPr algn="ctr"/>
            <a:r>
              <a:rPr lang="en-US">
                <a:solidFill>
                  <a:schemeClr val="tx1"/>
                </a:solidFill>
              </a:rPr>
              <a:t>/Soft Dollars</a:t>
            </a:r>
          </a:p>
          <a:p>
            <a:pPr algn="ctr"/>
            <a:r>
              <a:rPr lang="en-US">
                <a:solidFill>
                  <a:schemeClr val="tx1"/>
                </a:solidFill>
              </a:rPr>
              <a:t>/Commision</a:t>
            </a: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p:txBody>
      </p:sp>
      <p:pic>
        <p:nvPicPr>
          <p:cNvPr id="65" name="Graphic 64" descr="Money">
            <a:extLst>
              <a:ext uri="{FF2B5EF4-FFF2-40B4-BE49-F238E27FC236}">
                <a16:creationId xmlns:a16="http://schemas.microsoft.com/office/drawing/2014/main" id="{AD761A6E-D184-4A2C-B948-9CCF1E5070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1173" y="664155"/>
            <a:ext cx="511253" cy="511253"/>
          </a:xfrm>
          <a:prstGeom prst="rect">
            <a:avLst/>
          </a:prstGeom>
        </p:spPr>
      </p:pic>
      <p:sp>
        <p:nvSpPr>
          <p:cNvPr id="183" name="TextBox 182">
            <a:extLst>
              <a:ext uri="{FF2B5EF4-FFF2-40B4-BE49-F238E27FC236}">
                <a16:creationId xmlns:a16="http://schemas.microsoft.com/office/drawing/2014/main" id="{13DC54D6-6396-4FB0-A349-FE165BCEF37D}"/>
              </a:ext>
            </a:extLst>
          </p:cNvPr>
          <p:cNvSpPr txBox="1"/>
          <p:nvPr/>
        </p:nvSpPr>
        <p:spPr>
          <a:xfrm>
            <a:off x="4914462" y="532265"/>
            <a:ext cx="1512917" cy="738664"/>
          </a:xfrm>
          <a:prstGeom prst="rect">
            <a:avLst/>
          </a:prstGeom>
          <a:noFill/>
        </p:spPr>
        <p:txBody>
          <a:bodyPr wrap="square" rtlCol="0">
            <a:spAutoFit/>
          </a:bodyPr>
          <a:lstStyle/>
          <a:p>
            <a:pPr algn="ctr"/>
            <a:r>
              <a:rPr lang="en-US">
                <a:solidFill>
                  <a:schemeClr val="bg1"/>
                </a:solidFill>
              </a:rPr>
              <a:t>Brokerage</a:t>
            </a:r>
          </a:p>
          <a:p>
            <a:pPr algn="ctr"/>
            <a:r>
              <a:rPr lang="en-US">
                <a:solidFill>
                  <a:schemeClr val="bg1"/>
                </a:solidFill>
              </a:rPr>
              <a:t>/Soft Dollars</a:t>
            </a:r>
          </a:p>
          <a:p>
            <a:pPr algn="ctr"/>
            <a:r>
              <a:rPr lang="en-US">
                <a:solidFill>
                  <a:schemeClr val="bg1"/>
                </a:solidFill>
              </a:rPr>
              <a:t>/Commision</a:t>
            </a:r>
          </a:p>
        </p:txBody>
      </p:sp>
      <p:grpSp>
        <p:nvGrpSpPr>
          <p:cNvPr id="32" name="Group 31">
            <a:extLst>
              <a:ext uri="{FF2B5EF4-FFF2-40B4-BE49-F238E27FC236}">
                <a16:creationId xmlns:a16="http://schemas.microsoft.com/office/drawing/2014/main" id="{C18009DE-2280-4265-A2CB-70B2D792C5FD}"/>
              </a:ext>
            </a:extLst>
          </p:cNvPr>
          <p:cNvGrpSpPr/>
          <p:nvPr/>
        </p:nvGrpSpPr>
        <p:grpSpPr>
          <a:xfrm>
            <a:off x="403322" y="3658929"/>
            <a:ext cx="4283493" cy="3157507"/>
            <a:chOff x="2209800" y="1430451"/>
            <a:chExt cx="4458063" cy="4589349"/>
          </a:xfrm>
        </p:grpSpPr>
        <p:sp>
          <p:nvSpPr>
            <p:cNvPr id="33" name="Rectangle 32">
              <a:extLst>
                <a:ext uri="{FF2B5EF4-FFF2-40B4-BE49-F238E27FC236}">
                  <a16:creationId xmlns:a16="http://schemas.microsoft.com/office/drawing/2014/main" id="{44F6F68C-2E8B-4E9A-805E-0462B5B629A8}"/>
                </a:ext>
              </a:extLst>
            </p:cNvPr>
            <p:cNvSpPr/>
            <p:nvPr/>
          </p:nvSpPr>
          <p:spPr>
            <a:xfrm>
              <a:off x="2209800" y="2938290"/>
              <a:ext cx="2139979"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1000</a:t>
              </a:r>
            </a:p>
          </p:txBody>
        </p:sp>
        <p:sp>
          <p:nvSpPr>
            <p:cNvPr id="34" name="Rectangle 33">
              <a:extLst>
                <a:ext uri="{FF2B5EF4-FFF2-40B4-BE49-F238E27FC236}">
                  <a16:creationId xmlns:a16="http://schemas.microsoft.com/office/drawing/2014/main" id="{4A4CF0D9-8867-4B0E-89B5-8163D6B5B094}"/>
                </a:ext>
              </a:extLst>
            </p:cNvPr>
            <p:cNvSpPr/>
            <p:nvPr/>
          </p:nvSpPr>
          <p:spPr>
            <a:xfrm>
              <a:off x="5111779" y="3911154"/>
              <a:ext cx="855936" cy="855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a:t>
              </a:r>
            </a:p>
          </p:txBody>
        </p:sp>
        <p:pic>
          <p:nvPicPr>
            <p:cNvPr id="35" name="Graphic 34" descr="Man">
              <a:extLst>
                <a:ext uri="{FF2B5EF4-FFF2-40B4-BE49-F238E27FC236}">
                  <a16:creationId xmlns:a16="http://schemas.microsoft.com/office/drawing/2014/main" id="{CEAEC626-4EF9-49FE-9138-4F8F654C35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00400" y="5029200"/>
              <a:ext cx="914400" cy="914400"/>
            </a:xfrm>
            <a:prstGeom prst="rect">
              <a:avLst/>
            </a:prstGeom>
          </p:spPr>
        </p:pic>
        <p:pic>
          <p:nvPicPr>
            <p:cNvPr id="37" name="Graphic 36" descr="Man">
              <a:extLst>
                <a:ext uri="{FF2B5EF4-FFF2-40B4-BE49-F238E27FC236}">
                  <a16:creationId xmlns:a16="http://schemas.microsoft.com/office/drawing/2014/main" id="{0C54C7DC-A3AF-4168-8044-FD41EF144B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49715" y="5029200"/>
              <a:ext cx="914400" cy="914400"/>
            </a:xfrm>
            <a:prstGeom prst="rect">
              <a:avLst/>
            </a:prstGeom>
          </p:spPr>
        </p:pic>
        <p:pic>
          <p:nvPicPr>
            <p:cNvPr id="38" name="Graphic 37" descr="Handshake">
              <a:extLst>
                <a:ext uri="{FF2B5EF4-FFF2-40B4-BE49-F238E27FC236}">
                  <a16:creationId xmlns:a16="http://schemas.microsoft.com/office/drawing/2014/main" id="{117C3E08-18C9-4C57-AC61-294296448AC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91000" y="5105400"/>
              <a:ext cx="914400" cy="914400"/>
            </a:xfrm>
            <a:prstGeom prst="rect">
              <a:avLst/>
            </a:prstGeom>
          </p:spPr>
        </p:pic>
        <p:sp>
          <p:nvSpPr>
            <p:cNvPr id="39" name="Rectangle 38">
              <a:extLst>
                <a:ext uri="{FF2B5EF4-FFF2-40B4-BE49-F238E27FC236}">
                  <a16:creationId xmlns:a16="http://schemas.microsoft.com/office/drawing/2014/main" id="{BD652927-B298-40E4-80BF-63DB89F2F38A}"/>
                </a:ext>
              </a:extLst>
            </p:cNvPr>
            <p:cNvSpPr/>
            <p:nvPr/>
          </p:nvSpPr>
          <p:spPr>
            <a:xfrm>
              <a:off x="2219461" y="2107173"/>
              <a:ext cx="1514339" cy="83111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110</a:t>
              </a:r>
            </a:p>
          </p:txBody>
        </p:sp>
        <p:sp>
          <p:nvSpPr>
            <p:cNvPr id="40" name="Rectangle 39">
              <a:extLst>
                <a:ext uri="{FF2B5EF4-FFF2-40B4-BE49-F238E27FC236}">
                  <a16:creationId xmlns:a16="http://schemas.microsoft.com/office/drawing/2014/main" id="{F18C52AC-69EB-46CF-B004-ABE8CF60642D}"/>
                </a:ext>
              </a:extLst>
            </p:cNvPr>
            <p:cNvSpPr/>
            <p:nvPr/>
          </p:nvSpPr>
          <p:spPr>
            <a:xfrm>
              <a:off x="5110942" y="3487057"/>
              <a:ext cx="855936" cy="4498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14</a:t>
              </a:r>
            </a:p>
          </p:txBody>
        </p:sp>
        <p:pic>
          <p:nvPicPr>
            <p:cNvPr id="41" name="Graphic 40" descr="Head with Gears">
              <a:extLst>
                <a:ext uri="{FF2B5EF4-FFF2-40B4-BE49-F238E27FC236}">
                  <a16:creationId xmlns:a16="http://schemas.microsoft.com/office/drawing/2014/main" id="{480D2184-8F60-4DB1-9B46-F0934EC367B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53463" y="4928937"/>
              <a:ext cx="914400" cy="914400"/>
            </a:xfrm>
            <a:prstGeom prst="rect">
              <a:avLst/>
            </a:prstGeom>
          </p:spPr>
        </p:pic>
        <p:pic>
          <p:nvPicPr>
            <p:cNvPr id="42" name="Graphic 41" descr="Money">
              <a:extLst>
                <a:ext uri="{FF2B5EF4-FFF2-40B4-BE49-F238E27FC236}">
                  <a16:creationId xmlns:a16="http://schemas.microsoft.com/office/drawing/2014/main" id="{D6C82D58-5243-497D-B722-1CAAEAAFD58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438400" y="4932948"/>
              <a:ext cx="914400" cy="914400"/>
            </a:xfrm>
            <a:prstGeom prst="rect">
              <a:avLst/>
            </a:prstGeom>
          </p:spPr>
        </p:pic>
        <p:sp>
          <p:nvSpPr>
            <p:cNvPr id="43" name="Rectangle 42">
              <a:extLst>
                <a:ext uri="{FF2B5EF4-FFF2-40B4-BE49-F238E27FC236}">
                  <a16:creationId xmlns:a16="http://schemas.microsoft.com/office/drawing/2014/main" id="{68481D02-77C1-4547-9123-8F606F05BFD1}"/>
                </a:ext>
              </a:extLst>
            </p:cNvPr>
            <p:cNvSpPr/>
            <p:nvPr/>
          </p:nvSpPr>
          <p:spPr>
            <a:xfrm>
              <a:off x="3746778" y="2579520"/>
              <a:ext cx="603002" cy="33870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30</a:t>
              </a:r>
            </a:p>
          </p:txBody>
        </p:sp>
        <p:sp>
          <p:nvSpPr>
            <p:cNvPr id="44" name="Rectangle 43">
              <a:extLst>
                <a:ext uri="{FF2B5EF4-FFF2-40B4-BE49-F238E27FC236}">
                  <a16:creationId xmlns:a16="http://schemas.microsoft.com/office/drawing/2014/main" id="{D7094764-08F9-4CC3-81CC-CD6466AF73F4}"/>
                </a:ext>
              </a:extLst>
            </p:cNvPr>
            <p:cNvSpPr/>
            <p:nvPr/>
          </p:nvSpPr>
          <p:spPr>
            <a:xfrm>
              <a:off x="5111779" y="3109714"/>
              <a:ext cx="625640" cy="3693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30</a:t>
              </a:r>
            </a:p>
          </p:txBody>
        </p:sp>
        <p:cxnSp>
          <p:nvCxnSpPr>
            <p:cNvPr id="47" name="Connector: Elbow 46">
              <a:extLst>
                <a:ext uri="{FF2B5EF4-FFF2-40B4-BE49-F238E27FC236}">
                  <a16:creationId xmlns:a16="http://schemas.microsoft.com/office/drawing/2014/main" id="{613C2C6B-771C-4D83-93F8-B9A8B18164FF}"/>
                </a:ext>
              </a:extLst>
            </p:cNvPr>
            <p:cNvCxnSpPr>
              <a:cxnSpLocks/>
              <a:stCxn id="43" idx="3"/>
              <a:endCxn id="44" idx="0"/>
            </p:cNvCxnSpPr>
            <p:nvPr/>
          </p:nvCxnSpPr>
          <p:spPr>
            <a:xfrm>
              <a:off x="4349780" y="2748875"/>
              <a:ext cx="1074819" cy="36083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8725C87-0979-4A96-B6C9-0B0CBFD3EA95}"/>
                </a:ext>
              </a:extLst>
            </p:cNvPr>
            <p:cNvSpPr txBox="1"/>
            <p:nvPr/>
          </p:nvSpPr>
          <p:spPr>
            <a:xfrm>
              <a:off x="2286412" y="1430451"/>
              <a:ext cx="1408873" cy="369333"/>
            </a:xfrm>
            <a:prstGeom prst="rect">
              <a:avLst/>
            </a:prstGeom>
            <a:noFill/>
          </p:spPr>
          <p:txBody>
            <a:bodyPr wrap="square" rtlCol="0">
              <a:spAutoFit/>
            </a:bodyPr>
            <a:lstStyle/>
            <a:p>
              <a:r>
                <a:rPr lang="en-US"/>
                <a:t>14% </a:t>
              </a:r>
              <a:r>
                <a:rPr lang="en-US">
                  <a:sym typeface="Wingdings" panose="05000000000000000000" pitchFamily="2" charset="2"/>
                </a:rPr>
                <a:t> 11%</a:t>
              </a:r>
              <a:endParaRPr lang="en-US"/>
            </a:p>
          </p:txBody>
        </p:sp>
        <p:sp>
          <p:nvSpPr>
            <p:cNvPr id="49" name="TextBox 48">
              <a:extLst>
                <a:ext uri="{FF2B5EF4-FFF2-40B4-BE49-F238E27FC236}">
                  <a16:creationId xmlns:a16="http://schemas.microsoft.com/office/drawing/2014/main" id="{FFA35DAC-8606-4BC5-90CE-207EF172EF02}"/>
                </a:ext>
              </a:extLst>
            </p:cNvPr>
            <p:cNvSpPr txBox="1"/>
            <p:nvPr/>
          </p:nvSpPr>
          <p:spPr>
            <a:xfrm>
              <a:off x="4927220" y="1682346"/>
              <a:ext cx="1408873" cy="369333"/>
            </a:xfrm>
            <a:prstGeom prst="rect">
              <a:avLst/>
            </a:prstGeom>
            <a:noFill/>
          </p:spPr>
          <p:txBody>
            <a:bodyPr wrap="square" rtlCol="0">
              <a:spAutoFit/>
            </a:bodyPr>
            <a:lstStyle/>
            <a:p>
              <a:r>
                <a:rPr lang="en-US"/>
                <a:t>14% </a:t>
              </a:r>
              <a:r>
                <a:rPr lang="en-US">
                  <a:sym typeface="Wingdings" panose="05000000000000000000" pitchFamily="2" charset="2"/>
                </a:rPr>
                <a:t> 44%</a:t>
              </a:r>
              <a:endParaRPr lang="en-US"/>
            </a:p>
          </p:txBody>
        </p:sp>
      </p:grpSp>
      <p:sp>
        <p:nvSpPr>
          <p:cNvPr id="51" name="Shape 184">
            <a:extLst>
              <a:ext uri="{FF2B5EF4-FFF2-40B4-BE49-F238E27FC236}">
                <a16:creationId xmlns:a16="http://schemas.microsoft.com/office/drawing/2014/main" id="{FE13CFD4-77AF-4631-AF71-21CDA6C54E36}"/>
              </a:ext>
            </a:extLst>
          </p:cNvPr>
          <p:cNvSpPr txBox="1">
            <a:spLocks/>
          </p:cNvSpPr>
          <p:nvPr/>
        </p:nvSpPr>
        <p:spPr>
          <a:xfrm>
            <a:off x="40176" y="53568"/>
            <a:ext cx="8520600" cy="8316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1pPr>
            <a:lvl2pPr lvl="1">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2pPr>
            <a:lvl3pPr lvl="2">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3pPr>
            <a:lvl4pPr lvl="3">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4pPr>
            <a:lvl5pPr lvl="4">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5pPr>
            <a:lvl6pPr lvl="5">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6pPr>
            <a:lvl7pPr lvl="6">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7pPr>
            <a:lvl8pPr lvl="7">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8pPr>
            <a:lvl9pPr lvl="8">
              <a:spcBef>
                <a:spcPts val="0"/>
              </a:spcBef>
              <a:buClr>
                <a:schemeClr val="lt1"/>
              </a:buClr>
              <a:buSzPts val="2800"/>
              <a:buFont typeface="Merriweather"/>
              <a:buNone/>
              <a:defRPr sz="2800">
                <a:solidFill>
                  <a:schemeClr val="lt1"/>
                </a:solidFill>
                <a:latin typeface="Merriweather"/>
                <a:ea typeface="Merriweather"/>
                <a:cs typeface="Merriweather"/>
                <a:sym typeface="Merriweather"/>
              </a:defRPr>
            </a:lvl9pPr>
          </a:lstStyle>
          <a:p>
            <a:r>
              <a:rPr lang="en"/>
              <a:t>Marketing strategies</a:t>
            </a:r>
          </a:p>
        </p:txBody>
      </p:sp>
      <p:pic>
        <p:nvPicPr>
          <p:cNvPr id="30" name="Graphic 29" descr="Money">
            <a:extLst>
              <a:ext uri="{FF2B5EF4-FFF2-40B4-BE49-F238E27FC236}">
                <a16:creationId xmlns:a16="http://schemas.microsoft.com/office/drawing/2014/main" id="{82ADDF4B-8AA8-44E8-A534-D9FB503A8F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19935" y="3667410"/>
            <a:ext cx="1378930" cy="1378930"/>
          </a:xfrm>
          <a:prstGeom prst="rect">
            <a:avLst/>
          </a:prstGeom>
        </p:spPr>
      </p:pic>
      <p:sp>
        <p:nvSpPr>
          <p:cNvPr id="7" name="Oval 6">
            <a:extLst>
              <a:ext uri="{FF2B5EF4-FFF2-40B4-BE49-F238E27FC236}">
                <a16:creationId xmlns:a16="http://schemas.microsoft.com/office/drawing/2014/main" id="{EBD80BED-3BE7-402A-9714-1C525AC9EE35}"/>
              </a:ext>
            </a:extLst>
          </p:cNvPr>
          <p:cNvSpPr/>
          <p:nvPr/>
        </p:nvSpPr>
        <p:spPr>
          <a:xfrm>
            <a:off x="2967355" y="4220563"/>
            <a:ext cx="1653817" cy="2010377"/>
          </a:xfrm>
          <a:prstGeom prst="ellipse">
            <a:avLst/>
          </a:prstGeom>
          <a:noFill/>
          <a:ln>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D111DACA-7B70-4A87-83A5-6A833C2EF64D}"/>
              </a:ext>
            </a:extLst>
          </p:cNvPr>
          <p:cNvSpPr txBox="1"/>
          <p:nvPr/>
        </p:nvSpPr>
        <p:spPr>
          <a:xfrm>
            <a:off x="3782072" y="4265842"/>
            <a:ext cx="552695" cy="1015663"/>
          </a:xfrm>
          <a:prstGeom prst="rect">
            <a:avLst/>
          </a:prstGeom>
          <a:noFill/>
        </p:spPr>
        <p:txBody>
          <a:bodyPr wrap="square" rtlCol="0">
            <a:spAutoFit/>
          </a:bodyPr>
          <a:lstStyle/>
          <a:p>
            <a:r>
              <a:rPr lang="en-US" sz="6000">
                <a:solidFill>
                  <a:srgbClr val="FF0000"/>
                </a:solidFill>
              </a:rPr>
              <a:t>1</a:t>
            </a:r>
          </a:p>
        </p:txBody>
      </p:sp>
      <p:sp>
        <p:nvSpPr>
          <p:cNvPr id="61" name="Oval 60">
            <a:extLst>
              <a:ext uri="{FF2B5EF4-FFF2-40B4-BE49-F238E27FC236}">
                <a16:creationId xmlns:a16="http://schemas.microsoft.com/office/drawing/2014/main" id="{A5EB11CB-D668-403F-8BC2-782D2537B5B8}"/>
              </a:ext>
            </a:extLst>
          </p:cNvPr>
          <p:cNvSpPr/>
          <p:nvPr/>
        </p:nvSpPr>
        <p:spPr>
          <a:xfrm>
            <a:off x="88349" y="1177666"/>
            <a:ext cx="4491575" cy="2010377"/>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2" name="TextBox 61">
            <a:extLst>
              <a:ext uri="{FF2B5EF4-FFF2-40B4-BE49-F238E27FC236}">
                <a16:creationId xmlns:a16="http://schemas.microsoft.com/office/drawing/2014/main" id="{CE27EAD0-6A68-4551-95DE-0E6BA33CF775}"/>
              </a:ext>
            </a:extLst>
          </p:cNvPr>
          <p:cNvSpPr txBox="1"/>
          <p:nvPr/>
        </p:nvSpPr>
        <p:spPr>
          <a:xfrm>
            <a:off x="3594761" y="1797745"/>
            <a:ext cx="1501055" cy="1015663"/>
          </a:xfrm>
          <a:prstGeom prst="rect">
            <a:avLst/>
          </a:prstGeom>
          <a:noFill/>
        </p:spPr>
        <p:txBody>
          <a:bodyPr wrap="square" rtlCol="0">
            <a:spAutoFit/>
          </a:bodyPr>
          <a:lstStyle/>
          <a:p>
            <a:r>
              <a:rPr lang="en-US" sz="6000">
                <a:solidFill>
                  <a:srgbClr val="FF0000"/>
                </a:solidFill>
              </a:rPr>
              <a:t>1</a:t>
            </a:r>
          </a:p>
        </p:txBody>
      </p:sp>
      <p:sp>
        <p:nvSpPr>
          <p:cNvPr id="66" name="Oval 65">
            <a:extLst>
              <a:ext uri="{FF2B5EF4-FFF2-40B4-BE49-F238E27FC236}">
                <a16:creationId xmlns:a16="http://schemas.microsoft.com/office/drawing/2014/main" id="{125CB2BF-EB8C-422D-9D67-BE904B301194}"/>
              </a:ext>
            </a:extLst>
          </p:cNvPr>
          <p:cNvSpPr/>
          <p:nvPr/>
        </p:nvSpPr>
        <p:spPr>
          <a:xfrm>
            <a:off x="4399625" y="2299094"/>
            <a:ext cx="2547160" cy="2010377"/>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7" name="TextBox 66">
            <a:extLst>
              <a:ext uri="{FF2B5EF4-FFF2-40B4-BE49-F238E27FC236}">
                <a16:creationId xmlns:a16="http://schemas.microsoft.com/office/drawing/2014/main" id="{0584B00A-BB92-4186-9637-6FD36FEF20E2}"/>
              </a:ext>
            </a:extLst>
          </p:cNvPr>
          <p:cNvSpPr txBox="1"/>
          <p:nvPr/>
        </p:nvSpPr>
        <p:spPr>
          <a:xfrm>
            <a:off x="5667462" y="3451295"/>
            <a:ext cx="552695" cy="1015663"/>
          </a:xfrm>
          <a:prstGeom prst="rect">
            <a:avLst/>
          </a:prstGeom>
          <a:noFill/>
        </p:spPr>
        <p:txBody>
          <a:bodyPr wrap="square" rtlCol="0">
            <a:spAutoFit/>
          </a:bodyPr>
          <a:lstStyle/>
          <a:p>
            <a:r>
              <a:rPr lang="en-US" sz="6000">
                <a:solidFill>
                  <a:srgbClr val="FF0000"/>
                </a:solidFill>
              </a:rPr>
              <a:t>1</a:t>
            </a:r>
          </a:p>
        </p:txBody>
      </p:sp>
      <p:sp>
        <p:nvSpPr>
          <p:cNvPr id="72" name="Oval 71">
            <a:extLst>
              <a:ext uri="{FF2B5EF4-FFF2-40B4-BE49-F238E27FC236}">
                <a16:creationId xmlns:a16="http://schemas.microsoft.com/office/drawing/2014/main" id="{5B712C64-9F7E-4759-A4C2-85526DED0B0F}"/>
              </a:ext>
            </a:extLst>
          </p:cNvPr>
          <p:cNvSpPr/>
          <p:nvPr/>
        </p:nvSpPr>
        <p:spPr>
          <a:xfrm>
            <a:off x="129429" y="4145401"/>
            <a:ext cx="2547160" cy="2010377"/>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3" name="TextBox 72">
            <a:extLst>
              <a:ext uri="{FF2B5EF4-FFF2-40B4-BE49-F238E27FC236}">
                <a16:creationId xmlns:a16="http://schemas.microsoft.com/office/drawing/2014/main" id="{4B8D7C1F-AE39-4B68-88DB-49A3D4511A85}"/>
              </a:ext>
            </a:extLst>
          </p:cNvPr>
          <p:cNvSpPr txBox="1"/>
          <p:nvPr/>
        </p:nvSpPr>
        <p:spPr>
          <a:xfrm>
            <a:off x="374910" y="4629109"/>
            <a:ext cx="552695" cy="1015663"/>
          </a:xfrm>
          <a:prstGeom prst="rect">
            <a:avLst/>
          </a:prstGeom>
          <a:noFill/>
        </p:spPr>
        <p:txBody>
          <a:bodyPr wrap="square" rtlCol="0">
            <a:spAutoFit/>
          </a:bodyPr>
          <a:lstStyle/>
          <a:p>
            <a:r>
              <a:rPr lang="en-US" sz="6000">
                <a:solidFill>
                  <a:srgbClr val="FF0000"/>
                </a:solidFill>
              </a:rPr>
              <a:t>2</a:t>
            </a:r>
          </a:p>
        </p:txBody>
      </p:sp>
      <p:sp>
        <p:nvSpPr>
          <p:cNvPr id="74" name="Oval 73">
            <a:extLst>
              <a:ext uri="{FF2B5EF4-FFF2-40B4-BE49-F238E27FC236}">
                <a16:creationId xmlns:a16="http://schemas.microsoft.com/office/drawing/2014/main" id="{C4793A40-C3DF-4E49-AA0B-F61AF9C083CE}"/>
              </a:ext>
            </a:extLst>
          </p:cNvPr>
          <p:cNvSpPr/>
          <p:nvPr/>
        </p:nvSpPr>
        <p:spPr>
          <a:xfrm>
            <a:off x="6016034" y="4404278"/>
            <a:ext cx="2812528" cy="2400154"/>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5" name="TextBox 74">
            <a:extLst>
              <a:ext uri="{FF2B5EF4-FFF2-40B4-BE49-F238E27FC236}">
                <a16:creationId xmlns:a16="http://schemas.microsoft.com/office/drawing/2014/main" id="{AA1E3E9D-A19C-444E-88A7-B212A2858B8B}"/>
              </a:ext>
            </a:extLst>
          </p:cNvPr>
          <p:cNvSpPr txBox="1"/>
          <p:nvPr/>
        </p:nvSpPr>
        <p:spPr>
          <a:xfrm>
            <a:off x="6650776" y="4354200"/>
            <a:ext cx="1790879" cy="1015663"/>
          </a:xfrm>
          <a:prstGeom prst="rect">
            <a:avLst/>
          </a:prstGeom>
          <a:noFill/>
        </p:spPr>
        <p:txBody>
          <a:bodyPr wrap="square" rtlCol="0">
            <a:spAutoFit/>
          </a:bodyPr>
          <a:lstStyle/>
          <a:p>
            <a:r>
              <a:rPr lang="en-US" sz="6000">
                <a:solidFill>
                  <a:srgbClr val="FF0000"/>
                </a:solidFill>
              </a:rPr>
              <a:t>3 - 4</a:t>
            </a:r>
          </a:p>
        </p:txBody>
      </p:sp>
      <p:sp>
        <p:nvSpPr>
          <p:cNvPr id="76" name="Oval 75">
            <a:extLst>
              <a:ext uri="{FF2B5EF4-FFF2-40B4-BE49-F238E27FC236}">
                <a16:creationId xmlns:a16="http://schemas.microsoft.com/office/drawing/2014/main" id="{58F11566-3A11-452D-9F20-F0A481A2B09D}"/>
              </a:ext>
            </a:extLst>
          </p:cNvPr>
          <p:cNvSpPr/>
          <p:nvPr/>
        </p:nvSpPr>
        <p:spPr>
          <a:xfrm>
            <a:off x="6200640" y="1627696"/>
            <a:ext cx="2547160" cy="2010377"/>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7" name="TextBox 76">
            <a:extLst>
              <a:ext uri="{FF2B5EF4-FFF2-40B4-BE49-F238E27FC236}">
                <a16:creationId xmlns:a16="http://schemas.microsoft.com/office/drawing/2014/main" id="{90DE1C04-760D-4BEA-ADBA-F92E2FD0EDD6}"/>
              </a:ext>
            </a:extLst>
          </p:cNvPr>
          <p:cNvSpPr txBox="1"/>
          <p:nvPr/>
        </p:nvSpPr>
        <p:spPr>
          <a:xfrm>
            <a:off x="7523896" y="2735566"/>
            <a:ext cx="552695" cy="1015663"/>
          </a:xfrm>
          <a:prstGeom prst="rect">
            <a:avLst/>
          </a:prstGeom>
          <a:noFill/>
        </p:spPr>
        <p:txBody>
          <a:bodyPr wrap="square" rtlCol="0">
            <a:spAutoFit/>
          </a:bodyPr>
          <a:lstStyle/>
          <a:p>
            <a:r>
              <a:rPr lang="en-US" sz="6000">
                <a:solidFill>
                  <a:srgbClr val="FF0000"/>
                </a:solidFill>
              </a:rPr>
              <a:t>1</a:t>
            </a:r>
          </a:p>
        </p:txBody>
      </p:sp>
      <p:sp>
        <p:nvSpPr>
          <p:cNvPr id="78" name="TextBox 77">
            <a:extLst>
              <a:ext uri="{FF2B5EF4-FFF2-40B4-BE49-F238E27FC236}">
                <a16:creationId xmlns:a16="http://schemas.microsoft.com/office/drawing/2014/main" id="{1DC8E0FB-5391-4F41-A742-E3116AFAABEC}"/>
              </a:ext>
            </a:extLst>
          </p:cNvPr>
          <p:cNvSpPr txBox="1"/>
          <p:nvPr/>
        </p:nvSpPr>
        <p:spPr>
          <a:xfrm>
            <a:off x="4089042" y="5033394"/>
            <a:ext cx="1663380" cy="923330"/>
          </a:xfrm>
          <a:prstGeom prst="rect">
            <a:avLst/>
          </a:prstGeom>
          <a:noFill/>
        </p:spPr>
        <p:txBody>
          <a:bodyPr wrap="square" rtlCol="0">
            <a:spAutoFit/>
          </a:bodyPr>
          <a:lstStyle/>
          <a:p>
            <a:r>
              <a:rPr lang="en-US" sz="1800">
                <a:solidFill>
                  <a:srgbClr val="FF0000"/>
                </a:solidFill>
              </a:rPr>
              <a:t>With own commited capital</a:t>
            </a:r>
          </a:p>
        </p:txBody>
      </p:sp>
    </p:spTree>
    <p:extLst>
      <p:ext uri="{BB962C8B-B14F-4D97-AF65-F5344CB8AC3E}">
        <p14:creationId xmlns:p14="http://schemas.microsoft.com/office/powerpoint/2010/main" val="2161821869"/>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5107</TotalTime>
  <Words>1676</Words>
  <Application>Microsoft Office PowerPoint</Application>
  <PresentationFormat>On-screen Show (4:3)</PresentationFormat>
  <Paragraphs>291</Paragraphs>
  <Slides>12</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Links</vt:lpstr>
      </vt:variant>
      <vt:variant>
        <vt:i4>4</vt:i4>
      </vt:variant>
      <vt:variant>
        <vt:lpstr>Slide Titles</vt:lpstr>
      </vt:variant>
      <vt:variant>
        <vt:i4>12</vt:i4>
      </vt:variant>
    </vt:vector>
  </HeadingPairs>
  <TitlesOfParts>
    <vt:vector size="23" baseType="lpstr">
      <vt:lpstr>Arial</vt:lpstr>
      <vt:lpstr>Wingdings</vt:lpstr>
      <vt:lpstr>Times New Roman</vt:lpstr>
      <vt:lpstr>Tahoma</vt:lpstr>
      <vt:lpstr>Merriweather</vt:lpstr>
      <vt:lpstr>Roboto</vt:lpstr>
      <vt:lpstr>Paradigm</vt:lpstr>
      <vt:lpstr>file:///C:\Users\pcmin.DESKTOP-UKO7704\Documents\Vntradingstock\Fintech%20competition\charts%20in%20slides.xlsx!market%20trend!%5bcharts%20in%20slides.xlsx%5dmarket%20trend%20Chart%201</vt:lpstr>
      <vt:lpstr>file:///C:\Users\pcmin.DESKTOP-UKO7704\Documents\Vntradingstock\Fintech%20competition\charts%20in%20slides.xlsx!types%20of%20investors!%5bcharts%20in%20slides.xlsx%5dtypes%20of%20investors%20Chart%202</vt:lpstr>
      <vt:lpstr>file:///C:\Users\pcmin.DESKTOP-UKO7704\Documents\Vntradingstock\Fintech%20competition\Business%20plan%202018.xlsx!revenue%20projection!R2C9:R9C14</vt:lpstr>
      <vt:lpstr>file:///C:\Users\pcmin.DESKTOP-UKO7704\Documents\Vntradingstock\Fintech%20competition\Business%20plan%202018.xlsx!revenue%20projection!R11C2:R67C9</vt:lpstr>
      <vt:lpstr>Co-investment backed by Blockchained Equity Investment KAPITAL AMC CONSULTING JOINT STOCK COMPANY – established in 2012</vt:lpstr>
      <vt:lpstr>Understanding the problems</vt:lpstr>
      <vt:lpstr>Proposed solutions</vt:lpstr>
      <vt:lpstr>Market trends in Vietnam</vt:lpstr>
      <vt:lpstr>PowerPoint Presentation</vt:lpstr>
      <vt:lpstr>Revenue model</vt:lpstr>
      <vt:lpstr>Target users</vt:lpstr>
      <vt:lpstr> Incentives for parties: B is trader, A-invetors are trade followers. The more A(s) join the contract, the higher sharing profits for B are.  % return shared for parties is the effective added/substracted profit from the contract to each party; This metric is in-deal-capital-weighted. </vt:lpstr>
      <vt:lpstr>Revenue model</vt:lpstr>
      <vt:lpstr>Revenue model</vt:lpstr>
      <vt:lpstr>The Team 4 cofounders and 2 developers, 2 financial engineers</vt:lpstr>
      <vt:lpstr>Financials Achieve ments in 2017: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Co-investment backed by Blockchained Equity Investment</dc:title>
  <dc:creator>Tuan Do</dc:creator>
  <cp:lastModifiedBy>Tuan Do</cp:lastModifiedBy>
  <cp:revision>171</cp:revision>
  <dcterms:modified xsi:type="dcterms:W3CDTF">2018-01-28T09:31:15Z</dcterms:modified>
</cp:coreProperties>
</file>